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+xml" PartName="/ppt/slides/slide4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presentationml.slide+xml" PartName="/ppt/slides/slide5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50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4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+xml" PartName="/ppt/slides/slide53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5" r:id="rId3"/>
    <p:sldId id="446" r:id="rId4"/>
    <p:sldId id="447" r:id="rId5"/>
    <p:sldId id="261" r:id="rId6"/>
    <p:sldId id="481" r:id="rId7"/>
    <p:sldId id="443" r:id="rId8"/>
    <p:sldId id="401" r:id="rId9"/>
    <p:sldId id="480" r:id="rId10"/>
    <p:sldId id="420" r:id="rId11"/>
    <p:sldId id="273" r:id="rId12"/>
    <p:sldId id="276" r:id="rId13"/>
    <p:sldId id="482" r:id="rId14"/>
    <p:sldId id="394" r:id="rId15"/>
    <p:sldId id="483" r:id="rId16"/>
    <p:sldId id="266" r:id="rId17"/>
    <p:sldId id="267" r:id="rId18"/>
    <p:sldId id="448" r:id="rId19"/>
    <p:sldId id="484" r:id="rId20"/>
    <p:sldId id="444" r:id="rId21"/>
    <p:sldId id="450" r:id="rId22"/>
    <p:sldId id="486" r:id="rId23"/>
    <p:sldId id="263" r:id="rId24"/>
    <p:sldId id="258" r:id="rId25"/>
    <p:sldId id="451" r:id="rId26"/>
    <p:sldId id="259" r:id="rId27"/>
    <p:sldId id="453" r:id="rId28"/>
    <p:sldId id="459" r:id="rId29"/>
    <p:sldId id="460" r:id="rId30"/>
    <p:sldId id="488" r:id="rId31"/>
    <p:sldId id="487" r:id="rId32"/>
    <p:sldId id="455" r:id="rId33"/>
    <p:sldId id="456" r:id="rId34"/>
    <p:sldId id="457" r:id="rId35"/>
    <p:sldId id="463" r:id="rId36"/>
    <p:sldId id="445" r:id="rId37"/>
    <p:sldId id="464" r:id="rId38"/>
    <p:sldId id="462" r:id="rId39"/>
    <p:sldId id="458" r:id="rId40"/>
    <p:sldId id="471" r:id="rId41"/>
    <p:sldId id="470" r:id="rId42"/>
    <p:sldId id="473" r:id="rId43"/>
    <p:sldId id="465" r:id="rId44"/>
    <p:sldId id="461" r:id="rId45"/>
    <p:sldId id="474" r:id="rId46"/>
    <p:sldId id="489" r:id="rId47"/>
    <p:sldId id="475" r:id="rId48"/>
    <p:sldId id="477" r:id="rId49"/>
    <p:sldId id="476" r:id="rId50"/>
    <p:sldId id="319" r:id="rId51"/>
    <p:sldId id="472" r:id="rId52"/>
    <p:sldId id="479" r:id="rId53"/>
    <p:sldId id="270" r:id="rId5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23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3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C070605-3129-4635-A7E6-C56F1096D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DB3F03FE-E5D3-4FF2-8D29-E1877C473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4A70265-632D-4F24-A812-1B6CB455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502E-DC0F-4E01-99FE-28EECB64CD59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DC4C1DB-7270-4C03-99F3-A5FF41B7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BDFBD91-D36A-4ED8-A477-BE08290A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582-3228-41E6-A17E-9C8B30BE29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5384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938BC5F-5CE2-407D-ADBE-DACC0291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AA7F1AFA-774F-4570-9C46-7839559EF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FBC9E1E-5ED8-4E04-8F58-4127D1F7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502E-DC0F-4E01-99FE-28EECB64CD59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DD11A1F-9507-4077-B76A-9143D28F4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77ABE1E-ED2F-4F75-950B-A902E559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582-3228-41E6-A17E-9C8B30BE29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8309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29632A4C-8748-43E8-B201-7EF340507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597D7203-66F5-4A14-841F-DE6891B97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8566765-3DD2-4FC6-888F-AD3B4DA5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502E-DC0F-4E01-99FE-28EECB64CD59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0936D25-A30A-4D7E-9F35-2FB0E4D5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9E03FAF-4D10-4DB1-998C-84DC1416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582-3228-41E6-A17E-9C8B30BE29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1437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CD82951-333C-4788-80A6-F0325550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6BF16E0-7798-437D-B47E-9C126D6C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5AEA94D-D0E3-4308-9367-26C0C16C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502E-DC0F-4E01-99FE-28EECB64CD59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2C28C37-48F3-4822-9C88-3B3062F5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659900A-56A2-44BE-BFCC-B0F4C2E9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582-3228-41E6-A17E-9C8B30BE29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2088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AAF9257-EEBA-478F-BC67-CB7ADD81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E56E9AE-815E-4498-B9C6-7CE878F38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19BFE3A-572A-486E-BC9F-B79A4A9F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502E-DC0F-4E01-99FE-28EECB64CD59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644EE4D-6C2E-4203-8443-764903EE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A01D056-6180-4837-8C05-888CFD72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582-3228-41E6-A17E-9C8B30BE29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4792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7392CC0-C70F-42B3-BE41-6DB07DD2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14CE7BE-4FD4-4618-BEB2-E565137EA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F17FB0E5-7C37-46B8-B3BB-38231DF6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BAE7BB0-B659-43AC-9A51-C5CA7B33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502E-DC0F-4E01-99FE-28EECB64CD59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2CC0837-1EDE-4794-BB04-0BB60508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A9D204D-E13C-4F98-84F6-51B70AC0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582-3228-41E6-A17E-9C8B30BE29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0849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DE54003-1C55-4BD2-A7D1-861C58A9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64A6385-D369-4C3A-8AA7-4D060E645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BD2916B2-E047-4C5D-A723-DD269DBB7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7DF9949-EE57-413C-8648-DAD830A66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88F24BCF-97AF-46FB-BE7E-1DBE21DFE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26D3BEDE-6D10-490C-AA6E-2B53B796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502E-DC0F-4E01-99FE-28EECB64CD59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4CF328FF-98FF-42BE-8CEF-1317813E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DEC1B704-5D33-4DB8-BAC6-E40EA0FB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582-3228-41E6-A17E-9C8B30BE29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9439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A0B4079-0366-4583-A152-9D230C95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BAA7094-D537-4452-817A-E97DC74B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502E-DC0F-4E01-99FE-28EECB64CD59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F44323A0-61A9-4E81-B66C-71822566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E5CB31D0-0613-4B30-A62E-CD52EEAC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582-3228-41E6-A17E-9C8B30BE29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2919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C1D5202C-4ECC-4BA9-B6BD-CAD9E6AE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502E-DC0F-4E01-99FE-28EECB64CD59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A195C6D6-93DC-4016-AA2A-1D50A10C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C01AA38-A0E7-4AD0-AD2B-EBF2E2D1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582-3228-41E6-A17E-9C8B30BE29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5201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9EA39A-F173-4D9A-A87C-EBE63991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B961EA3-A651-4CF3-9391-525A340CC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A50E802-9084-4FE0-A2B6-EF93C1F3E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4574D16-0E63-4A21-B2A6-461EE07E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502E-DC0F-4E01-99FE-28EECB64CD59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C72FB36F-35E8-4104-BF14-86A81997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C58BC17-2EDA-4F53-9AE4-788B87E1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582-3228-41E6-A17E-9C8B30BE29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864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BE0097A-FE7E-43E3-AADC-7D36B865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F685819F-4A2A-4B7C-90BE-58F52E98B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81434A7-91F6-4965-98E5-D838FD1DF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0067B40-C207-48A2-A198-50AB66A0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502E-DC0F-4E01-99FE-28EECB64CD59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D1F00B3D-99FA-4A8E-AAB6-B5BCBB34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BFD1C13-6ED6-41D2-819C-5BF16656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6582-3228-41E6-A17E-9C8B30BE29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5518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E3ADCDFF-8E08-4E56-9398-61023B58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25D1330-EC80-4F6A-9624-B1D0E801C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E411CC3-EC5B-4447-9FC5-5474D3406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502E-DC0F-4E01-99FE-28EECB64CD59}" type="datetimeFigureOut">
              <a:rPr lang="fr-FR" smtClean="0"/>
              <a:pPr/>
              <a:t>25/12/2021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49A9F29-18A9-4BAE-BACC-BD00CC262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22718AF-4D21-4BB9-B538-14C87D556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6582-3228-41E6-A17E-9C8B30BE29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1281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3" Target="../media/image25.pn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27.pn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6.jpeg" Type="http://schemas.openxmlformats.org/officeDocument/2006/relationships/image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48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9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 ?><Relationships xmlns="http://schemas.openxmlformats.org/package/2006/relationships"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2.xml.rels><?xml version="1.0" encoding="UTF-8" standalone="yes" ?><Relationships xmlns="http://schemas.openxmlformats.org/package/2006/relationships"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3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BABE854-7768-4E4C-B357-ECEEB58B8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951BD9-0868-4CDB-ACD6-9C4209B5E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014B96-2FD1-4A4C-BB5A-62576BD58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1048214"/>
            <a:ext cx="6598722" cy="2943469"/>
          </a:xfrm>
        </p:spPr>
        <p:txBody>
          <a:bodyPr>
            <a:normAutofit/>
          </a:bodyPr>
          <a:lstStyle/>
          <a:p>
            <a:pPr algn="l"/>
            <a:r>
              <a:rPr b="1" dirty="0" lang="fr-FR" sz="5600">
                <a:solidFill>
                  <a:srgbClr val="C00000"/>
                </a:solidFill>
                <a:highlight>
                  <a:srgbClr val="FFFF00"/>
                </a:highlight>
              </a:rPr>
              <a:t>INSUFFISANCES RENALES AIGUES (IRA) CHEZ LES SUJETS ÂGES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0F06D19-01F2-4C39-ACAA-587C6303833E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5277327" y="4156276"/>
            <a:ext cx="6274592" cy="2061645"/>
          </a:xfrm>
        </p:spPr>
        <p:txBody>
          <a:bodyPr>
            <a:normAutofit/>
          </a:bodyPr>
          <a:lstStyle/>
          <a:p>
            <a:pPr algn="l"/>
            <a:r>
              <a:rPr b="1" dirty="0" lang="fr-FR">
                <a:solidFill>
                  <a:srgbClr val="002060"/>
                </a:solidFill>
                <a:highlight>
                  <a:srgbClr val="00FFFF"/>
                </a:highlight>
              </a:rPr>
              <a:t>Dr AHMED LETAIEF</a:t>
            </a:r>
          </a:p>
          <a:p>
            <a:pPr algn="l"/>
            <a:r>
              <a:rPr b="1" dirty="0" lang="fr-FR">
                <a:solidFill>
                  <a:srgbClr val="002060"/>
                </a:solidFill>
                <a:highlight>
                  <a:srgbClr val="00FFFF"/>
                </a:highlight>
              </a:rPr>
              <a:t>Service de Néphrologie</a:t>
            </a:r>
          </a:p>
          <a:p>
            <a:pPr algn="l"/>
            <a:r>
              <a:rPr b="1" dirty="0" lang="fr-FR">
                <a:solidFill>
                  <a:srgbClr val="002060"/>
                </a:solidFill>
                <a:highlight>
                  <a:srgbClr val="00FFFF"/>
                </a:highlight>
              </a:rPr>
              <a:t>CHU Fattouma Bourguiba – MONASTIR</a:t>
            </a:r>
          </a:p>
          <a:p>
            <a:pPr algn="l"/>
            <a:r>
              <a:rPr b="1" dirty="0" lang="fr-FR">
                <a:solidFill>
                  <a:srgbClr val="002060"/>
                </a:solidFill>
                <a:highlight>
                  <a:srgbClr val="00FFFF"/>
                </a:highlight>
              </a:rPr>
              <a:t>Faculté de Médecine de MONASTIR</a:t>
            </a:r>
          </a:p>
        </p:txBody>
      </p:sp>
    </p:spTree>
    <p:extLst>
      <p:ext uri="{BB962C8B-B14F-4D97-AF65-F5344CB8AC3E}">
        <p14:creationId xmlns:p14="http://schemas.microsoft.com/office/powerpoint/2010/main" xmlns="" val="48904062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82751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Modifications fonctionnelles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4262"/>
            <a:ext cx="12192000" cy="5342575"/>
          </a:xfrm>
        </p:spPr>
        <p:txBody>
          <a:bodyPr>
            <a:normAutofit/>
          </a:bodyPr>
          <a:lstStyle/>
          <a:p>
            <a:r>
              <a:rPr lang="fr-FR" dirty="0"/>
              <a:t>Diminution du DFG de </a:t>
            </a:r>
            <a:r>
              <a:rPr lang="fr-FR" b="1" dirty="0">
                <a:solidFill>
                  <a:srgbClr val="FF0000"/>
                </a:solidFill>
              </a:rPr>
              <a:t>0,5 à 1 </a:t>
            </a:r>
            <a:r>
              <a:rPr lang="fr-FR" b="1" dirty="0" err="1">
                <a:solidFill>
                  <a:srgbClr val="FF0000"/>
                </a:solidFill>
              </a:rPr>
              <a:t>mL</a:t>
            </a:r>
            <a:r>
              <a:rPr lang="fr-FR" b="1" dirty="0">
                <a:solidFill>
                  <a:srgbClr val="FF0000"/>
                </a:solidFill>
              </a:rPr>
              <a:t>/min/1,73 m2 </a:t>
            </a:r>
            <a:r>
              <a:rPr lang="fr-FR" dirty="0"/>
              <a:t>en moyenne par an à partir de 40 ans </a:t>
            </a:r>
            <a:r>
              <a:rPr lang="fr-FR" sz="2000" b="1" dirty="0">
                <a:solidFill>
                  <a:srgbClr val="00B0F0"/>
                </a:solidFill>
              </a:rPr>
              <a:t>J </a:t>
            </a:r>
            <a:r>
              <a:rPr lang="fr-FR" sz="2000" b="1" dirty="0" err="1">
                <a:solidFill>
                  <a:srgbClr val="00B0F0"/>
                </a:solidFill>
              </a:rPr>
              <a:t>Gerontol</a:t>
            </a:r>
            <a:r>
              <a:rPr lang="fr-FR" sz="2000" b="1" dirty="0">
                <a:solidFill>
                  <a:srgbClr val="00B0F0"/>
                </a:solidFill>
              </a:rPr>
              <a:t> 1976;31:155-63</a:t>
            </a:r>
          </a:p>
          <a:p>
            <a:r>
              <a:rPr lang="fr-FR" dirty="0"/>
              <a:t>Le flux sanguin rénal diminue progressivement de 10% par décade à partir de 40 ans.</a:t>
            </a:r>
          </a:p>
          <a:p>
            <a:r>
              <a:rPr lang="fr-FR" dirty="0"/>
              <a:t>Une augmentation d’1 mm de l’épaisseur artérielle s’accompagne d’une augmentation moyenne de 1,6 </a:t>
            </a:r>
            <a:r>
              <a:rPr lang="fr-FR" dirty="0" err="1"/>
              <a:t>mmHg</a:t>
            </a:r>
            <a:r>
              <a:rPr lang="fr-FR" dirty="0"/>
              <a:t> de la pression artérielle</a:t>
            </a:r>
          </a:p>
          <a:p>
            <a:r>
              <a:rPr lang="fr-FR" dirty="0"/>
              <a:t>Modifications tubulaires</a:t>
            </a:r>
          </a:p>
          <a:p>
            <a:r>
              <a:rPr lang="fr-FR" dirty="0"/>
              <a:t>La capacité des reins à concentrer ou à diluer les urines diminue au cours du vieillissement</a:t>
            </a:r>
            <a:endParaRPr lang="fr-F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3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="" xmlns:a16="http://schemas.microsoft.com/office/drawing/2014/main" id="{428C791F-C7D9-4C6E-BFF4-94268E76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B28D7CC-0F7B-4271-9E52-A001E7D68DD3}"/>
              </a:ext>
            </a:extLst>
          </p:cNvPr>
          <p:cNvSpPr/>
          <p:nvPr/>
        </p:nvSpPr>
        <p:spPr>
          <a:xfrm>
            <a:off x="8798312" y="6456557"/>
            <a:ext cx="356839" cy="27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="" xmlns:a16="http://schemas.microsoft.com/office/drawing/2014/main" id="{36FF1A08-FF2F-43B0-A1F1-7D239CF5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D27168A-4278-4DB6-BD57-513DC22ADB1D}"/>
              </a:ext>
            </a:extLst>
          </p:cNvPr>
          <p:cNvSpPr/>
          <p:nvPr/>
        </p:nvSpPr>
        <p:spPr>
          <a:xfrm>
            <a:off x="8776010" y="6378498"/>
            <a:ext cx="390292" cy="312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61CBC6F-91E1-45F5-94D8-BF3AC1DA1390}"/>
              </a:ext>
            </a:extLst>
          </p:cNvPr>
          <p:cNvSpPr/>
          <p:nvPr/>
        </p:nvSpPr>
        <p:spPr>
          <a:xfrm>
            <a:off x="1326995" y="1817649"/>
            <a:ext cx="189571" cy="15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4D2DA0-1918-4ECD-99A4-D03967DF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FACTEURS DE RISQUE DE L’IRA CHEZ LES SUJETS AGES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174E61C8-C218-451A-B025-7FAC36C5C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225" y="1523516"/>
            <a:ext cx="7829550" cy="4219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FF93F3E-CDAC-470C-8D58-6CD0E2FC3ECA}"/>
              </a:ext>
            </a:extLst>
          </p:cNvPr>
          <p:cNvSpPr/>
          <p:nvPr/>
        </p:nvSpPr>
        <p:spPr>
          <a:xfrm>
            <a:off x="5054930" y="61110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i="1" dirty="0">
                <a:solidFill>
                  <a:srgbClr val="00B0F0"/>
                </a:solidFill>
              </a:rPr>
              <a:t>Pediatric Nephrology 2021</a:t>
            </a:r>
          </a:p>
          <a:p>
            <a:r>
              <a:rPr lang="pt-BR" b="1" i="1" dirty="0">
                <a:solidFill>
                  <a:srgbClr val="00B0F0"/>
                </a:solidFill>
              </a:rPr>
              <a:t>https://doi.org/10.1007/s00467-020-04849-0</a:t>
            </a:r>
            <a:endParaRPr lang="fr-FR" b="1" i="1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71BDF13-F37E-4552-A7D4-471F2F6564C4}"/>
              </a:ext>
            </a:extLst>
          </p:cNvPr>
          <p:cNvSpPr/>
          <p:nvPr/>
        </p:nvSpPr>
        <p:spPr>
          <a:xfrm>
            <a:off x="6096000" y="3028208"/>
            <a:ext cx="1872343" cy="27148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406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Modifications hémodynamiques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005"/>
            <a:ext cx="12192000" cy="55077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Les altérations de l'hémodynamique rénale participent à la modification de la morphologie rénale. </a:t>
            </a:r>
          </a:p>
          <a:p>
            <a:r>
              <a:rPr lang="fr-FR" dirty="0"/>
              <a:t>Le débit sanguin rénal du sujet jeune qui est estimé à 600 ml/min décroît à partir de l'âge de 40 ans d'environ 10 % tous les dix ans pour atteindre en moyenne 300 ml/min à 80 ans. </a:t>
            </a:r>
            <a:r>
              <a:rPr lang="en-US" sz="2000" b="1" i="1" dirty="0">
                <a:solidFill>
                  <a:srgbClr val="00B0F0"/>
                </a:solidFill>
              </a:rPr>
              <a:t>Kidney Int</a:t>
            </a:r>
            <a:r>
              <a:rPr lang="en-US" sz="2000" b="1" dirty="0">
                <a:solidFill>
                  <a:srgbClr val="00B0F0"/>
                </a:solidFill>
              </a:rPr>
              <a:t> 2003 ;  64 : 1417-1424</a:t>
            </a:r>
            <a:r>
              <a:rPr lang="en-US" sz="2000" dirty="0"/>
              <a:t> </a:t>
            </a:r>
          </a:p>
          <a:p>
            <a:r>
              <a:rPr lang="fr-FR" dirty="0"/>
              <a:t>La réduction d'apport sanguin au cortex entraîne une glomérulosclérose puis une fibrose du cortex expliquant en partie la réduction néphronique.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76B5F70-291B-4BE7-9934-E422E1D3A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815" y="4874821"/>
            <a:ext cx="4702628" cy="19831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AE00EDD4-CC51-45B0-AECA-FEE334BC8B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764" y="4874821"/>
            <a:ext cx="2454643" cy="1840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07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4D2DA0-1918-4ECD-99A4-D03967DF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FACTEURS DE RISQUE DE L’IRA CHEZ LES SUJETS AGES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174E61C8-C218-451A-B025-7FAC36C5C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225" y="1523516"/>
            <a:ext cx="7829550" cy="4219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FF93F3E-CDAC-470C-8D58-6CD0E2FC3ECA}"/>
              </a:ext>
            </a:extLst>
          </p:cNvPr>
          <p:cNvSpPr/>
          <p:nvPr/>
        </p:nvSpPr>
        <p:spPr>
          <a:xfrm>
            <a:off x="5054930" y="61110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i="1" dirty="0">
                <a:solidFill>
                  <a:srgbClr val="00B0F0"/>
                </a:solidFill>
              </a:rPr>
              <a:t>Pediatric Nephrology 2021</a:t>
            </a:r>
          </a:p>
          <a:p>
            <a:r>
              <a:rPr lang="pt-BR" b="1" i="1" dirty="0">
                <a:solidFill>
                  <a:srgbClr val="00B0F0"/>
                </a:solidFill>
              </a:rPr>
              <a:t>https://doi.org/10.1007/s00467-020-04849-0</a:t>
            </a:r>
            <a:endParaRPr lang="fr-FR" b="1" i="1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96F76D7-80F5-45FC-905F-09593154F114}"/>
              </a:ext>
            </a:extLst>
          </p:cNvPr>
          <p:cNvSpPr/>
          <p:nvPr/>
        </p:nvSpPr>
        <p:spPr>
          <a:xfrm>
            <a:off x="4148254" y="3044283"/>
            <a:ext cx="1947746" cy="24198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553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Polymédication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La polymédication </a:t>
            </a:r>
            <a:r>
              <a:rPr lang="fr-FR" dirty="0"/>
              <a:t>est définie habituellement comme la prise quotidienne de cinq médicaments ou plus. </a:t>
            </a:r>
          </a:p>
          <a:p>
            <a:r>
              <a:rPr lang="fr-FR" b="1" dirty="0">
                <a:solidFill>
                  <a:srgbClr val="00B0F0"/>
                </a:solidFill>
              </a:rPr>
              <a:t>La polymédication excessive  </a:t>
            </a:r>
            <a:r>
              <a:rPr lang="fr-FR" dirty="0"/>
              <a:t>est définie comme la prise de dix médicaments ou plus.</a:t>
            </a:r>
          </a:p>
          <a:p>
            <a:pPr>
              <a:buNone/>
            </a:pPr>
            <a:r>
              <a:rPr lang="fr-FR" dirty="0"/>
              <a:t>  </a:t>
            </a:r>
          </a:p>
          <a:p>
            <a:endParaRPr lang="fr-FR" dirty="0"/>
          </a:p>
        </p:txBody>
      </p:sp>
      <p:pic>
        <p:nvPicPr>
          <p:cNvPr id="4" name="Picture 2" descr="C:\Users\HP\Desktop\IRA sujets âgés\polymedication-seni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1707" y="3958683"/>
            <a:ext cx="4906537" cy="2732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Polymédication et sujet âgé</a:t>
            </a:r>
          </a:p>
        </p:txBody>
      </p:sp>
      <p:pic>
        <p:nvPicPr>
          <p:cNvPr id="7170" name="Picture 2" descr="C:\Users\HP\Desktop\IRA sujets âgés\IRDESpolymedicationindicateursmedicamentssimultaneecumulati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5472" y="1071547"/>
            <a:ext cx="7858180" cy="48577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66910" y="6215082"/>
            <a:ext cx="8286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err="1">
                <a:solidFill>
                  <a:srgbClr val="00B0F0"/>
                </a:solidFill>
              </a:rPr>
              <a:t>Monégat</a:t>
            </a:r>
            <a:r>
              <a:rPr lang="fr-FR" sz="2000" b="1" i="1" dirty="0">
                <a:solidFill>
                  <a:srgbClr val="00B0F0"/>
                </a:solidFill>
              </a:rPr>
              <a:t> et al., « La polymédication : définitions, mesures et enjeux », 2014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810512" y="2857497"/>
            <a:ext cx="125867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FFFF00"/>
                </a:solidFill>
              </a:rPr>
              <a:t>39%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E9EDB03-FB30-4831-8C6F-08200DE1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LES TRAITEMENTS COURAMMENT PRESCRITS CHEZ LES SUJETS AGES IMPLIQUES DANS LA GENESE DE L’IRA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2BDC512-18E5-4CAC-85B9-DA93DE74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/>
              <a:t>Les anti inflammatoires non stéroïdiens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Les diurétiques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Les inhibiteurs de l’enzyme de conversion (IEC)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Les antagonistes des récepteurs de de l’angiotensine (ARA 2)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Les antibiotiques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Les produits de contraste iodés</a:t>
            </a: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B04EEC1-A302-4F4D-A65B-3D7D448E45A7}"/>
              </a:ext>
            </a:extLst>
          </p:cNvPr>
          <p:cNvSpPr/>
          <p:nvPr/>
        </p:nvSpPr>
        <p:spPr>
          <a:xfrm>
            <a:off x="7463883" y="5853797"/>
            <a:ext cx="4456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00B0F0"/>
                </a:solidFill>
              </a:rPr>
              <a:t>Clin Geriatr Med 25: 331–358, 2009</a:t>
            </a:r>
          </a:p>
          <a:p>
            <a:r>
              <a:rPr lang="pl-PL" b="1" i="1" dirty="0">
                <a:solidFill>
                  <a:srgbClr val="00B0F0"/>
                </a:solidFill>
              </a:rPr>
              <a:t>Am J Epidemiol 164: 881–889, 2006</a:t>
            </a:r>
            <a:endParaRPr lang="fr-FR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0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4D2DA0-1918-4ECD-99A4-D03967DF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FACTEURS DE RISQUE DE L’IRA CHEZ LES SUJETS AGES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174E61C8-C218-451A-B025-7FAC36C5C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225" y="1523516"/>
            <a:ext cx="7829550" cy="4219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FF93F3E-CDAC-470C-8D58-6CD0E2FC3ECA}"/>
              </a:ext>
            </a:extLst>
          </p:cNvPr>
          <p:cNvSpPr/>
          <p:nvPr/>
        </p:nvSpPr>
        <p:spPr>
          <a:xfrm>
            <a:off x="5054930" y="61110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i="1" dirty="0">
                <a:solidFill>
                  <a:srgbClr val="00B0F0"/>
                </a:solidFill>
              </a:rPr>
              <a:t>Pediatric Nephrology 2021</a:t>
            </a:r>
          </a:p>
          <a:p>
            <a:r>
              <a:rPr lang="pt-BR" b="1" i="1" dirty="0">
                <a:solidFill>
                  <a:srgbClr val="00B0F0"/>
                </a:solidFill>
              </a:rPr>
              <a:t>https://doi.org/10.1007/s00467-020-04849-0</a:t>
            </a:r>
            <a:endParaRPr lang="fr-FR" b="1" i="1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55D1C53-9F46-4B5A-AF70-DBCB700B0381}"/>
              </a:ext>
            </a:extLst>
          </p:cNvPr>
          <p:cNvSpPr/>
          <p:nvPr/>
        </p:nvSpPr>
        <p:spPr>
          <a:xfrm>
            <a:off x="2308302" y="3088888"/>
            <a:ext cx="1906859" cy="22748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390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Population tunisienne par tranche d’âge (25-03-2021)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8282" y="1071546"/>
            <a:ext cx="86439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666844" y="5429264"/>
            <a:ext cx="8715436" cy="114300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667901" y="9286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AB1DD3A3-F778-4296-BA72-68B7D9446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281" y="365125"/>
            <a:ext cx="10129651" cy="6127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6AC2E96-682F-4589-86AD-299EAFB1FFB2}"/>
              </a:ext>
            </a:extLst>
          </p:cNvPr>
          <p:cNvSpPr/>
          <p:nvPr/>
        </p:nvSpPr>
        <p:spPr>
          <a:xfrm>
            <a:off x="3313216" y="365125"/>
            <a:ext cx="5973288" cy="7274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="" xmlns:a16="http://schemas.microsoft.com/office/drawing/2014/main" id="{E70CC33A-45A4-4BB1-BA00-B6ED138BB646}"/>
              </a:ext>
            </a:extLst>
          </p:cNvPr>
          <p:cNvSpPr/>
          <p:nvPr/>
        </p:nvSpPr>
        <p:spPr>
          <a:xfrm>
            <a:off x="4448757" y="1103970"/>
            <a:ext cx="3903505" cy="93670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588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89F4B57-5E3A-4AE4-AA1E-AD88951B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FACTEURS DE RISQUE DE L’IRA CHEZ LES SUJETS AGES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6BCA3DBF-4FB2-4951-96D0-F7B6482D3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292" y="1204332"/>
            <a:ext cx="11474605" cy="5408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05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IRA : signes cliniques non spécifiques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4F1385D9-3997-4F9C-B927-DE5B97EFC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816" y="947854"/>
            <a:ext cx="6852061" cy="5820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IRA : signes cliniques non spécifiques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/>
          <a:lstStyle/>
          <a:p>
            <a:r>
              <a:rPr lang="fr-FR" dirty="0"/>
              <a:t>L’IRA peut se manifester chez le sujet âgé par : </a:t>
            </a:r>
            <a:r>
              <a:rPr lang="fr-FR" sz="2000" b="1" i="1" dirty="0" err="1">
                <a:solidFill>
                  <a:srgbClr val="00B0F0"/>
                </a:solidFill>
              </a:rPr>
              <a:t>Mov</a:t>
            </a:r>
            <a:r>
              <a:rPr lang="fr-FR" sz="2000" b="1" i="1" dirty="0">
                <a:solidFill>
                  <a:srgbClr val="00B0F0"/>
                </a:solidFill>
              </a:rPr>
              <a:t> </a:t>
            </a:r>
            <a:r>
              <a:rPr lang="fr-FR" sz="2000" b="1" i="1" dirty="0" err="1">
                <a:solidFill>
                  <a:srgbClr val="00B0F0"/>
                </a:solidFill>
              </a:rPr>
              <a:t>Disord</a:t>
            </a:r>
            <a:r>
              <a:rPr lang="fr-FR" sz="2000" b="1" i="1" dirty="0">
                <a:solidFill>
                  <a:srgbClr val="00B0F0"/>
                </a:solidFill>
              </a:rPr>
              <a:t> 2005;20:410-5</a:t>
            </a:r>
          </a:p>
          <a:p>
            <a:pPr>
              <a:buNone/>
            </a:pPr>
            <a:r>
              <a:rPr lang="fr-FR" dirty="0"/>
              <a:t>                                                                                          </a:t>
            </a:r>
            <a:endParaRPr lang="fr-FR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HP\Desktop\IRA sujets âgés\télécharg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0956" y="3345367"/>
            <a:ext cx="3167090" cy="3245948"/>
          </a:xfrm>
          <a:prstGeom prst="rect">
            <a:avLst/>
          </a:prstGeom>
          <a:noFill/>
        </p:spPr>
      </p:pic>
      <p:pic>
        <p:nvPicPr>
          <p:cNvPr id="4099" name="Picture 3" descr="C:\Users\HP\Desktop\IRA sujets âgé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452" y="3429000"/>
            <a:ext cx="3279767" cy="3162314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80F264AF-07F2-454C-82A8-800EBC3E88DB}"/>
              </a:ext>
            </a:extLst>
          </p:cNvPr>
          <p:cNvSpPr txBox="1"/>
          <p:nvPr/>
        </p:nvSpPr>
        <p:spPr>
          <a:xfrm>
            <a:off x="401444" y="2969568"/>
            <a:ext cx="418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b="1" dirty="0">
                <a:solidFill>
                  <a:srgbClr val="C00000"/>
                </a:solidFill>
              </a:rPr>
              <a:t>Un syndrome confusionnel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78F5407-57D4-46B3-89E5-E7051554651D}"/>
              </a:ext>
            </a:extLst>
          </p:cNvPr>
          <p:cNvSpPr/>
          <p:nvPr/>
        </p:nvSpPr>
        <p:spPr>
          <a:xfrm>
            <a:off x="7771535" y="2852481"/>
            <a:ext cx="1503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Les chutes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477BEAED-4D18-45E2-B9EB-62CD616A9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03" y="95003"/>
            <a:ext cx="7386452" cy="65670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FF09FA87-152E-499E-B70C-6CFF54FFF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477" y="0"/>
            <a:ext cx="457352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32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54EA2EB-D5FD-425F-AF9B-A6827A5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CLASSIFICATION KDIGO DE L’IRA (2012)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C64BB3CC-B677-4001-A747-E7151351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83" y="188552"/>
            <a:ext cx="1338510" cy="12029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FF2C51D-1B16-4F44-9653-8EEB5B057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332" y="1262062"/>
            <a:ext cx="9851595" cy="5038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29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CF24447B-D4A3-40AF-BD1E-D35EE0366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376" y="323385"/>
            <a:ext cx="10705169" cy="6144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33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4DAD4CF-EAF0-4D4A-A6F5-A8FB0369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Conduite diagnostique devant une insuffisance rénale aiguë chez le sujet âgé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19B015C9-7942-4505-B8A0-60F486CEB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116" y="1325563"/>
            <a:ext cx="9737767" cy="4667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381F4C3-D4EE-4A0D-9AC5-34714E0FD462}"/>
              </a:ext>
            </a:extLst>
          </p:cNvPr>
          <p:cNvSpPr/>
          <p:nvPr/>
        </p:nvSpPr>
        <p:spPr>
          <a:xfrm>
            <a:off x="4984595" y="6135198"/>
            <a:ext cx="6556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00B0F0"/>
                </a:solidFill>
              </a:rPr>
              <a:t>EMC (Elsevier Masson SAS, Paris), Néphrologie, 18-059-X-10, 2009</a:t>
            </a:r>
          </a:p>
        </p:txBody>
      </p:sp>
    </p:spTree>
    <p:extLst>
      <p:ext uri="{BB962C8B-B14F-4D97-AF65-F5344CB8AC3E}">
        <p14:creationId xmlns="" xmlns:p14="http://schemas.microsoft.com/office/powerpoint/2010/main" val="15410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DC34B5-9267-4BE7-B756-3185D277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 Indices plasmatiques et urinaires permettant de distinguer entre l’IRA F et l’IRA organique par nécrose tubulaire aigue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0F665891-9C56-4119-989E-4940C3083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530" y="1567544"/>
            <a:ext cx="10248405" cy="4655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88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F111B1E-BBB2-4DE6-BFA0-D272E5E6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Diagnostic syndromique des insuffisances rénales aiguës parenchymateuses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373226EC-5884-4E36-8DC1-04FC9FCED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712" y="1527717"/>
            <a:ext cx="11039708" cy="4917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01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F896909-4669-48D1-93AB-AD331639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INCIDENCE DE L’IRA NECESSITANT LA DIALYSE PLUS IMPORTANTE CHEZ LES SUJETS AGES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7A8CC86F-C2F0-44A8-89C1-CB28982C7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371" y="1347866"/>
            <a:ext cx="8446976" cy="41992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313CD2-1DF8-474B-922D-6C91F5DB347E}"/>
              </a:ext>
            </a:extLst>
          </p:cNvPr>
          <p:cNvSpPr/>
          <p:nvPr/>
        </p:nvSpPr>
        <p:spPr>
          <a:xfrm>
            <a:off x="4887951" y="6272781"/>
            <a:ext cx="7304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American Journal of Kidney Diseases, Vol 56, No 1 (July), 2010: pp 122-131</a:t>
            </a:r>
            <a:endParaRPr lang="fr-FR" b="1" i="1" dirty="0">
              <a:solidFill>
                <a:srgbClr val="00B0F0"/>
              </a:solidFill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="" xmlns:a16="http://schemas.microsoft.com/office/drawing/2014/main" id="{508E40EE-2628-4882-B05A-8A27A98BAA87}"/>
              </a:ext>
            </a:extLst>
          </p:cNvPr>
          <p:cNvCxnSpPr>
            <a:cxnSpLocks/>
          </p:cNvCxnSpPr>
          <p:nvPr/>
        </p:nvCxnSpPr>
        <p:spPr>
          <a:xfrm flipV="1">
            <a:off x="3412273" y="2051248"/>
            <a:ext cx="5250257" cy="285528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423A349A-79E1-497A-85A9-2E1BEA0E66A9}"/>
              </a:ext>
            </a:extLst>
          </p:cNvPr>
          <p:cNvCxnSpPr>
            <a:cxnSpLocks/>
          </p:cNvCxnSpPr>
          <p:nvPr/>
        </p:nvCxnSpPr>
        <p:spPr>
          <a:xfrm>
            <a:off x="6779941" y="5363737"/>
            <a:ext cx="8363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="" xmlns:a16="http://schemas.microsoft.com/office/drawing/2014/main" id="{3E1AE11B-0B1C-4F1A-9A73-E74A5814EDC9}"/>
              </a:ext>
            </a:extLst>
          </p:cNvPr>
          <p:cNvCxnSpPr>
            <a:cxnSpLocks/>
          </p:cNvCxnSpPr>
          <p:nvPr/>
        </p:nvCxnSpPr>
        <p:spPr>
          <a:xfrm>
            <a:off x="7973122" y="5363737"/>
            <a:ext cx="6894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030039B-4F02-451A-B5AB-7BDFBBC0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IRA DU SUJET AGE : ETIOLOGIES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D46C288A-BA8C-4770-9A07-66391FF15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4" y="970156"/>
            <a:ext cx="6804561" cy="5642517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287248AE-8D16-4196-ACE0-00D677ECF7F4}"/>
              </a:ext>
            </a:extLst>
          </p:cNvPr>
          <p:cNvCxnSpPr/>
          <p:nvPr/>
        </p:nvCxnSpPr>
        <p:spPr>
          <a:xfrm>
            <a:off x="4705815" y="3144644"/>
            <a:ext cx="109281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2E12B060-6461-4542-8D89-98FC362783EF}"/>
              </a:ext>
            </a:extLst>
          </p:cNvPr>
          <p:cNvCxnSpPr/>
          <p:nvPr/>
        </p:nvCxnSpPr>
        <p:spPr>
          <a:xfrm>
            <a:off x="4705815" y="4293220"/>
            <a:ext cx="139018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B420F4CE-A862-4BBC-937D-672BE91FA4E3}"/>
              </a:ext>
            </a:extLst>
          </p:cNvPr>
          <p:cNvCxnSpPr/>
          <p:nvPr/>
        </p:nvCxnSpPr>
        <p:spPr>
          <a:xfrm>
            <a:off x="3802566" y="6211229"/>
            <a:ext cx="10705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522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="" xmlns:a16="http://schemas.microsoft.com/office/drawing/2014/main" id="{7563E258-C2B8-478C-B03D-99A594CF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9" y="122662"/>
            <a:ext cx="11574966" cy="67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FE322BE-D11B-451A-88B6-B060F7C2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CAS CLINIQUE N°1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BC055BB-DA72-4D3D-80CB-9CA3F107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8"/>
            <a:ext cx="12192000" cy="5495927"/>
          </a:xfrm>
        </p:spPr>
        <p:txBody>
          <a:bodyPr/>
          <a:lstStyle/>
          <a:p>
            <a:endParaRPr lang="fr-FR" altLang="fr-FR" dirty="0"/>
          </a:p>
          <a:p>
            <a:r>
              <a:rPr lang="fr-FR" altLang="fr-FR" b="1" dirty="0"/>
              <a:t>Un homme âgé de 76 ans ayant des antécédents d’HTA traitée par Ramipril et hydrochlorothiazide se présente aux urgences pour:</a:t>
            </a:r>
          </a:p>
          <a:p>
            <a:pPr lvl="1"/>
            <a:r>
              <a:rPr lang="fr-FR" altLang="fr-FR" b="1" dirty="0"/>
              <a:t>une altération de l’état général</a:t>
            </a:r>
          </a:p>
          <a:p>
            <a:pPr lvl="1"/>
            <a:r>
              <a:rPr lang="fr-FR" altLang="fr-FR" b="1" dirty="0"/>
              <a:t>des diarrhées profuses associées à des vomissements depuis 05 jours</a:t>
            </a:r>
          </a:p>
          <a:p>
            <a:pPr lvl="1"/>
            <a:r>
              <a:rPr lang="fr-FR" altLang="fr-FR" b="1" dirty="0"/>
              <a:t>une réduction de la diurèse. </a:t>
            </a:r>
          </a:p>
          <a:p>
            <a:r>
              <a:rPr lang="fr-FR" altLang="fr-FR" b="1" dirty="0"/>
              <a:t>L’interrogatoire retrouve la notion de douleurs intenses du genou droit traitées par Ibuprofène. </a:t>
            </a:r>
          </a:p>
          <a:p>
            <a:r>
              <a:rPr lang="fr-FR" altLang="fr-FR" b="1" dirty="0"/>
              <a:t>Le dernier bilan biologique demandé par le médecin traitant remonte à 02 mois: créatinine sérique : 75 µmol/l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347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FE322BE-D11B-451A-88B6-B060F7C2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813"/>
            <a:ext cx="12191999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CAS CLINIQUE N°1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F65337D-B0C7-4823-8030-E87F615DF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03260"/>
            <a:ext cx="5157787" cy="1325563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EXAMEN CLINIQUE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BC055BB-DA72-4D3D-80CB-9CA3F107D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074128"/>
            <a:ext cx="6333893" cy="4783872"/>
          </a:xfrm>
        </p:spPr>
        <p:txBody>
          <a:bodyPr>
            <a:normAutofit fontScale="92500"/>
          </a:bodyPr>
          <a:lstStyle/>
          <a:p>
            <a:pPr lvl="1">
              <a:buClr>
                <a:schemeClr val="accent3"/>
              </a:buClr>
              <a:buFontTx/>
              <a:buChar char="-"/>
              <a:defRPr/>
            </a:pPr>
            <a:r>
              <a:rPr lang="fr-FR" sz="3900" b="1" dirty="0"/>
              <a:t>PA : 85/50 mm Hg</a:t>
            </a:r>
          </a:p>
          <a:p>
            <a:pPr lvl="1">
              <a:buClr>
                <a:schemeClr val="accent3"/>
              </a:buClr>
              <a:buFontTx/>
              <a:buChar char="-"/>
              <a:defRPr/>
            </a:pPr>
            <a:r>
              <a:rPr lang="fr-FR" sz="3900" b="1" dirty="0"/>
              <a:t>Fréquence cardiaque 100/min</a:t>
            </a:r>
          </a:p>
          <a:p>
            <a:pPr lvl="1">
              <a:buClr>
                <a:schemeClr val="accent3"/>
              </a:buClr>
              <a:buFontTx/>
              <a:buChar char="-"/>
              <a:defRPr/>
            </a:pPr>
            <a:r>
              <a:rPr lang="fr-FR" sz="3900" b="1" dirty="0"/>
              <a:t>Signes de déshydratation extracellulaire (pli cutané persistant, cerne oculaire)</a:t>
            </a:r>
          </a:p>
          <a:p>
            <a:pPr lvl="1">
              <a:buClr>
                <a:schemeClr val="accent3"/>
              </a:buClr>
              <a:buFontTx/>
              <a:buChar char="-"/>
              <a:defRPr/>
            </a:pPr>
            <a:r>
              <a:rPr lang="fr-FR" sz="3900" b="1" dirty="0"/>
              <a:t>Bandelette urinaire: protéine : 0, hématie : 0</a:t>
            </a:r>
          </a:p>
          <a:p>
            <a:endParaRPr lang="fr-FR" altLang="fr-FR" dirty="0"/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F8435C59-7820-466D-8C87-B37F12F01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8811" y="1027906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fr-FR" sz="32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908D5617-921B-466E-98A3-6B79415A4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1162" y="1690688"/>
            <a:ext cx="5690838" cy="5167311"/>
          </a:xfrm>
        </p:spPr>
        <p:txBody>
          <a:bodyPr>
            <a:normAutofit fontScale="925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35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sanguin:</a:t>
            </a:r>
          </a:p>
          <a:p>
            <a:pPr marL="457200" lvl="1" indent="0">
              <a:buClr>
                <a:schemeClr val="accent3"/>
              </a:buClr>
              <a:buNone/>
              <a:defRPr/>
            </a:pPr>
            <a:r>
              <a:rPr lang="fr-FR" sz="3000" b="1" dirty="0"/>
              <a:t>- Urée sérique : 55 mmol/l</a:t>
            </a:r>
          </a:p>
          <a:p>
            <a:pPr marL="457200" lvl="1" indent="0">
              <a:buClr>
                <a:schemeClr val="accent3"/>
              </a:buClr>
              <a:buNone/>
              <a:defRPr/>
            </a:pPr>
            <a:r>
              <a:rPr lang="fr-FR" sz="3000" b="1" dirty="0"/>
              <a:t>- Créatinine sérique : 500 µmol/l</a:t>
            </a:r>
          </a:p>
          <a:p>
            <a:pPr marL="457200" lvl="1" indent="0">
              <a:buClr>
                <a:schemeClr val="accent3"/>
              </a:buClr>
              <a:buNone/>
              <a:defRPr/>
            </a:pPr>
            <a:r>
              <a:rPr lang="fr-FR" sz="3000" b="1" dirty="0"/>
              <a:t>- Hb:15g/dl</a:t>
            </a:r>
          </a:p>
          <a:p>
            <a:pPr marL="457200" lvl="1" indent="0">
              <a:buClr>
                <a:schemeClr val="accent3"/>
              </a:buClr>
              <a:buNone/>
              <a:defRPr/>
            </a:pPr>
            <a:r>
              <a:rPr lang="fr-FR" sz="3000" b="1" dirty="0"/>
              <a:t>- Calcémie: 2.5 mmol/l</a:t>
            </a:r>
          </a:p>
          <a:p>
            <a:pPr marL="457200" lvl="1" indent="0">
              <a:buClr>
                <a:schemeClr val="accent3"/>
              </a:buClr>
              <a:buNone/>
              <a:defRPr/>
            </a:pPr>
            <a:r>
              <a:rPr lang="fr-FR" sz="3000" b="1" dirty="0"/>
              <a:t>- Natrémie: 138mmol/l</a:t>
            </a:r>
          </a:p>
          <a:p>
            <a:pPr marL="457200" lvl="1" indent="0">
              <a:buClr>
                <a:schemeClr val="accent3"/>
              </a:buClr>
              <a:buNone/>
              <a:defRPr/>
            </a:pPr>
            <a:r>
              <a:rPr lang="fr-FR" sz="3000" b="1" dirty="0"/>
              <a:t>- Kaliémie: 3.6 mmol/l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35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Bilan urinaire:</a:t>
            </a:r>
          </a:p>
          <a:p>
            <a:pPr marL="457200" lvl="1" indent="0">
              <a:buClr>
                <a:schemeClr val="accent3"/>
              </a:buClr>
              <a:buNone/>
              <a:defRPr/>
            </a:pPr>
            <a:r>
              <a:rPr lang="fr-FR" sz="3000" b="1" dirty="0"/>
              <a:t>- Urée urinaire :600 mmol/l</a:t>
            </a:r>
          </a:p>
          <a:p>
            <a:pPr marL="457200" lvl="1" indent="0">
              <a:buClr>
                <a:schemeClr val="accent3"/>
              </a:buClr>
              <a:buNone/>
              <a:defRPr/>
            </a:pPr>
            <a:r>
              <a:rPr lang="fr-FR" sz="3000" b="1" dirty="0"/>
              <a:t>- Natriurèse : 15 mmol/l</a:t>
            </a:r>
          </a:p>
          <a:p>
            <a:pPr marL="457200" lvl="1" indent="0">
              <a:buClr>
                <a:schemeClr val="accent3"/>
              </a:buClr>
              <a:buNone/>
              <a:defRPr/>
            </a:pPr>
            <a:r>
              <a:rPr lang="fr-FR" sz="3000" b="1" dirty="0"/>
              <a:t>- Kaliurèse: 30 mmol/l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871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C696708-8418-4348-B292-79D792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QUESTIONS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B6E7424-6D0F-42E3-BA78-23CD90EC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/>
              <a:t>S’agit-il d’une insuffisance rénale chronique ou aigue?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Quelle est la cause la plus probable de cette insuffisance rénale?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Comment on aurait pu éviter cette insuffisance rénale?</a:t>
            </a:r>
          </a:p>
        </p:txBody>
      </p:sp>
    </p:spTree>
    <p:extLst>
      <p:ext uri="{BB962C8B-B14F-4D97-AF65-F5344CB8AC3E}">
        <p14:creationId xmlns="" xmlns:p14="http://schemas.microsoft.com/office/powerpoint/2010/main" val="14359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C696708-8418-4348-B292-79D792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QUESTIONS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B6E7424-6D0F-42E3-BA78-23CD90EC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/>
              <a:t>S’agit-il d’une insuffisance rénale chronique ou aigue?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solidFill>
                  <a:schemeClr val="bg2"/>
                </a:solidFill>
              </a:rPr>
              <a:t>Quelle est la cause la plus probable de cette insuffisance rénale?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solidFill>
                  <a:schemeClr val="bg2"/>
                </a:solidFill>
              </a:rPr>
              <a:t>Comment on aurait pu éviter cette insuffisance rénale?</a:t>
            </a:r>
          </a:p>
        </p:txBody>
      </p:sp>
    </p:spTree>
    <p:extLst>
      <p:ext uri="{BB962C8B-B14F-4D97-AF65-F5344CB8AC3E}">
        <p14:creationId xmlns="" xmlns:p14="http://schemas.microsoft.com/office/powerpoint/2010/main" val="21062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1A78A22-888E-4FD0-A996-797E7DA1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L’INSUFFISANCE RENALE EST-ELLE AIGUE OU CHRONIQUE?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753248B0-D5DC-4D38-B592-4EC1F8AD6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547" y="1582041"/>
            <a:ext cx="9854906" cy="4851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E6AF1AF-7F84-4CF8-9BD0-13B8FB06DBB5}"/>
              </a:ext>
            </a:extLst>
          </p:cNvPr>
          <p:cNvSpPr/>
          <p:nvPr/>
        </p:nvSpPr>
        <p:spPr>
          <a:xfrm>
            <a:off x="1583472" y="1204256"/>
            <a:ext cx="3077737" cy="585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4"/>
                </a:solidFill>
              </a:rPr>
              <a:t>Insuffisance rénale aigue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0AF55B-4D7D-48B4-876F-939328E9AE51}"/>
              </a:ext>
            </a:extLst>
          </p:cNvPr>
          <p:cNvSpPr/>
          <p:nvPr/>
        </p:nvSpPr>
        <p:spPr>
          <a:xfrm>
            <a:off x="6936058" y="1204256"/>
            <a:ext cx="3378819" cy="586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4"/>
                </a:solidFill>
              </a:rPr>
              <a:t>Insuffisance rénale chronique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CD3DA0A-0F6D-41AC-9DC4-7C251A26E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547" y="4718244"/>
            <a:ext cx="2324100" cy="19716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6BCA1B77-1FF0-4FD8-B8BA-E9734043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879" y="5001729"/>
            <a:ext cx="2486025" cy="1816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60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C696708-8418-4348-B292-79D792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QUESTIONS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B6E7424-6D0F-42E3-BA78-23CD90EC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>
                <a:solidFill>
                  <a:schemeClr val="bg2"/>
                </a:solidFill>
              </a:rPr>
              <a:t>S’agit-il d’une insuffisance rénale chronique ou aigue?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Quelle est la cause la plus probable de cette insuffisance rénale?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solidFill>
                  <a:schemeClr val="bg2"/>
                </a:solidFill>
              </a:rPr>
              <a:t>Comment on aurait pu éviter cette insuffisance rénale?</a:t>
            </a:r>
          </a:p>
        </p:txBody>
      </p:sp>
    </p:spTree>
    <p:extLst>
      <p:ext uri="{BB962C8B-B14F-4D97-AF65-F5344CB8AC3E}">
        <p14:creationId xmlns="" xmlns:p14="http://schemas.microsoft.com/office/powerpoint/2010/main" val="29849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BAF59D6-633C-4F48-A4A8-F6C10D4B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MESSAGE IMPORTANT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0221045-2090-40E9-B17D-B9F13A90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fr-FR" sz="4000" b="1" dirty="0"/>
              <a:t>Devant toute IRA chez un sujet âgé, il est nécessaire d’ :</a:t>
            </a:r>
          </a:p>
          <a:p>
            <a:pPr lvl="1"/>
            <a:r>
              <a:rPr lang="fr-FR" sz="3600" b="1" dirty="0"/>
              <a:t>Eliminer un obstacle sur les voies excrétrices en pratiquant systématiquement une imagerie de l’appareil rénal et urinaire (en privilégiant l’échographie)</a:t>
            </a:r>
          </a:p>
          <a:p>
            <a:pPr lvl="1"/>
            <a:r>
              <a:rPr lang="fr-FR" sz="3600" b="1" dirty="0"/>
              <a:t>Evoquer une IRA fonctionnelle par l’anamnèse, l’examen clinique et l’analyse de l’ionogramme urinaire</a:t>
            </a:r>
          </a:p>
          <a:p>
            <a:pPr lvl="1"/>
            <a:r>
              <a:rPr lang="fr-FR" sz="3600" b="1" dirty="0"/>
              <a:t>Rechercher une cause médicamenteuse (polymédication)</a:t>
            </a:r>
          </a:p>
        </p:txBody>
      </p:sp>
    </p:spTree>
    <p:extLst>
      <p:ext uri="{BB962C8B-B14F-4D97-AF65-F5344CB8AC3E}">
        <p14:creationId xmlns="" xmlns:p14="http://schemas.microsoft.com/office/powerpoint/2010/main" val="15748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7FF8D9-0605-46E4-9FBB-1BF93519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Principales causes d’IRA fonctionnelles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A703115B-C157-460D-81C5-16E18FE8A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829" y="1035630"/>
            <a:ext cx="10281425" cy="5130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75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625A0B3-2D41-4C14-A0B2-2FD208C8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LA MORTALITE AUGMENTE AU COURS DE L’IRA CHEZ LES SUJETS AGES EN FONCTION DE LA CREATINININEMIE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348DC71C-FAE9-4327-8C09-0E3BE0A73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298" y="1449269"/>
            <a:ext cx="9311123" cy="44720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B6CE843-F610-40F1-8B2C-4379914F3B74}"/>
              </a:ext>
            </a:extLst>
          </p:cNvPr>
          <p:cNvSpPr/>
          <p:nvPr/>
        </p:nvSpPr>
        <p:spPr>
          <a:xfrm>
            <a:off x="4887951" y="6272781"/>
            <a:ext cx="7304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American Journal of Kidney Diseases, Vol 56, No 1 (July), 2010: pp 122-131</a:t>
            </a:r>
            <a:endParaRPr lang="fr-FR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0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5C73B80-CB6E-4603-B55E-CFC6FA11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IEC/ARA II inhibent la vasoconstriction de l’artériole efférente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345862FA-EDC3-4E8A-9858-727FAB3B1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31" y="1494263"/>
            <a:ext cx="11764537" cy="4873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6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879755E-532A-4EA2-A08F-11E91D24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1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Les AINS inhibent la vasodilatation de l’artériole afférente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="" xmlns:a16="http://schemas.microsoft.com/office/drawing/2014/main" id="{D253ACC5-0CDE-49FA-87FF-F7DE3D50F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40675"/>
            <a:ext cx="12192000" cy="465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78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189F491-1374-4B82-A9A5-31A715C1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LES BSRAA INHIBENT L’ALDOSTERONE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7CA39D9B-7201-4ED1-82AB-AC2A5747B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243" y="1325563"/>
            <a:ext cx="7709403" cy="526480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F9B16EB5-83B2-4163-9A34-E9438B716E20}"/>
              </a:ext>
            </a:extLst>
          </p:cNvPr>
          <p:cNvSpPr/>
          <p:nvPr/>
        </p:nvSpPr>
        <p:spPr>
          <a:xfrm>
            <a:off x="7337502" y="4293219"/>
            <a:ext cx="2442118" cy="132699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B271614F-6456-4CEE-A207-4F09100BBAA3}"/>
              </a:ext>
            </a:extLst>
          </p:cNvPr>
          <p:cNvCxnSpPr/>
          <p:nvPr/>
        </p:nvCxnSpPr>
        <p:spPr>
          <a:xfrm>
            <a:off x="4427035" y="6579220"/>
            <a:ext cx="105936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57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C696708-8418-4348-B292-79D792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QUESTIONS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B6E7424-6D0F-42E3-BA78-23CD90EC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>
                <a:solidFill>
                  <a:schemeClr val="bg2"/>
                </a:solidFill>
              </a:rPr>
              <a:t>S’agit-il d’une insuffisance rénale chronique ou aigue?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solidFill>
                  <a:schemeClr val="bg2"/>
                </a:solidFill>
              </a:rPr>
              <a:t>Quelle est la cause la plus probable de cette insuffisance rénale?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Comment on aurait pu éviter cette insuffisance rénale?</a:t>
            </a:r>
          </a:p>
        </p:txBody>
      </p:sp>
    </p:spTree>
    <p:extLst>
      <p:ext uri="{BB962C8B-B14F-4D97-AF65-F5344CB8AC3E}">
        <p14:creationId xmlns="" xmlns:p14="http://schemas.microsoft.com/office/powerpoint/2010/main" val="19324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AB94DBE-BAF1-45E1-9E3C-22D4BBA7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1999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Prévention des IRA fonctionnelles médicamenteuses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9AC066B-DCF5-4AE9-981B-73E9CE16C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4331"/>
            <a:ext cx="12192000" cy="5635413"/>
          </a:xfrm>
        </p:spPr>
        <p:txBody>
          <a:bodyPr>
            <a:normAutofit/>
          </a:bodyPr>
          <a:lstStyle/>
          <a:p>
            <a:r>
              <a:rPr lang="fr-FR" b="1" dirty="0"/>
              <a:t>Les IEC et les antagonistes des récepteurs de l’angiotensine II :</a:t>
            </a:r>
          </a:p>
          <a:p>
            <a:pPr lvl="1"/>
            <a:r>
              <a:rPr lang="fr-FR" b="1" dirty="0"/>
              <a:t>Doivent être prescrits avec prudence chez le sujet âgé et chez les patients à risque vasculaire (sténose bilatérale des artères rénales)</a:t>
            </a:r>
          </a:p>
          <a:p>
            <a:pPr lvl="1"/>
            <a:r>
              <a:rPr lang="fr-FR" b="1" dirty="0"/>
              <a:t>La prescription initiale doit être à faible dose puis augmentation par paliers chez les sujets à risque (diabétique, IC, IRC, traitement diurétique)</a:t>
            </a:r>
          </a:p>
          <a:p>
            <a:pPr lvl="1"/>
            <a:r>
              <a:rPr lang="fr-FR" b="1" dirty="0"/>
              <a:t>Avertir le patient des 3 principales situations à risque :</a:t>
            </a:r>
          </a:p>
          <a:p>
            <a:pPr lvl="2"/>
            <a:r>
              <a:rPr lang="fr-FR" b="1" dirty="0"/>
              <a:t>Déshydratation aigue (diarrhée, vomissement) =&gt;interrompre les IEC et consulter</a:t>
            </a:r>
          </a:p>
          <a:p>
            <a:pPr lvl="2"/>
            <a:r>
              <a:rPr lang="fr-FR" b="1" dirty="0"/>
              <a:t>Anesthésie =&gt; interrompre les IEC transitoirement</a:t>
            </a:r>
          </a:p>
          <a:p>
            <a:pPr lvl="2"/>
            <a:r>
              <a:rPr lang="fr-FR" b="1" dirty="0"/>
              <a:t>Eviter les AINS</a:t>
            </a:r>
          </a:p>
          <a:p>
            <a:pPr lvl="1"/>
            <a:r>
              <a:rPr lang="fr-FR" b="1" dirty="0"/>
              <a:t>Contrôler systématiquement la créatininémie et de la kaliémie après l’introduction des BSRAA ou l’augmentation de leur dose chez les patients à risque vasculaire (07 j et 30 jours après le début du traitement).</a:t>
            </a:r>
          </a:p>
          <a:p>
            <a:r>
              <a:rPr lang="fr-FR" b="1" dirty="0"/>
              <a:t>Les AINS sont contre-indiqués en cas d’IRC et ne doivent pas être utilisés en association avec les médicaments bloqueurs du système rénine-angiotensine</a:t>
            </a:r>
          </a:p>
        </p:txBody>
      </p:sp>
    </p:spTree>
    <p:extLst>
      <p:ext uri="{BB962C8B-B14F-4D97-AF65-F5344CB8AC3E}">
        <p14:creationId xmlns="" xmlns:p14="http://schemas.microsoft.com/office/powerpoint/2010/main" val="21894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1CBA80-8A4F-4A98-A572-A70C9172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CAS CLINIQUE N°2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0462AFC-B0A2-44AF-ABBA-5650E86C3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41912"/>
            <a:ext cx="6258296" cy="5516087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Patiente âgée de 80 ans ayant des antécédents d’HTA traitée par amlodipine 10mg/j, se plaint depuis plusieurs semaines de douleurs lombaires (rachis lombaire) et rapporte la notion d’un syndrome </a:t>
            </a:r>
            <a:r>
              <a:rPr lang="fr-FR" b="1" dirty="0" err="1"/>
              <a:t>polyuro-polydepsique</a:t>
            </a:r>
            <a:r>
              <a:rPr lang="fr-FR" b="1" dirty="0"/>
              <a:t> depuis 10 jours et une altération progressive de l’état général. Sa créatinine sérique était à 60µmol/l il y a un mois</a:t>
            </a:r>
          </a:p>
          <a:p>
            <a:r>
              <a:rPr lang="fr-FR" b="1" u="sng" dirty="0">
                <a:solidFill>
                  <a:srgbClr val="00B0F0"/>
                </a:solidFill>
              </a:rPr>
              <a:t>Examen clinique : </a:t>
            </a:r>
          </a:p>
          <a:p>
            <a:pPr lvl="1"/>
            <a:r>
              <a:rPr lang="fr-FR" b="1" dirty="0"/>
              <a:t>Patiente asthénique</a:t>
            </a:r>
          </a:p>
          <a:p>
            <a:pPr lvl="1"/>
            <a:r>
              <a:rPr lang="fr-FR" b="1" dirty="0"/>
              <a:t>PA: 120/70 mmHg couchée, PA: 90/50 mmHg debout</a:t>
            </a:r>
          </a:p>
          <a:p>
            <a:pPr lvl="1"/>
            <a:r>
              <a:rPr lang="fr-FR" b="1" dirty="0"/>
              <a:t>FC: 100/mm3</a:t>
            </a:r>
          </a:p>
          <a:p>
            <a:pPr lvl="1"/>
            <a:r>
              <a:rPr lang="fr-FR" b="1" dirty="0"/>
              <a:t>Conjonctives décolorées</a:t>
            </a:r>
          </a:p>
          <a:p>
            <a:pPr lvl="1"/>
            <a:r>
              <a:rPr lang="fr-FR" b="1" dirty="0"/>
              <a:t>Apyrétique</a:t>
            </a:r>
          </a:p>
          <a:p>
            <a:pPr lvl="1"/>
            <a:r>
              <a:rPr lang="fr-FR" b="1" dirty="0"/>
              <a:t>Pli cutané persistant</a:t>
            </a:r>
          </a:p>
          <a:p>
            <a:pPr lvl="1"/>
            <a:r>
              <a:rPr lang="fr-FR" b="1" dirty="0"/>
              <a:t>Pas de globe vésical</a:t>
            </a:r>
          </a:p>
          <a:p>
            <a:pPr lvl="1"/>
            <a:r>
              <a:rPr lang="fr-FR" b="1" dirty="0"/>
              <a:t>Douleur à la pression de L3 et des os du crâne</a:t>
            </a:r>
          </a:p>
          <a:p>
            <a:pPr lvl="1"/>
            <a:r>
              <a:rPr lang="fr-FR" b="1" dirty="0"/>
              <a:t>BU: Prot : 0, Hu: 0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FE9C4402-6CE8-41D8-8556-D96239F49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1912"/>
            <a:ext cx="6019800" cy="55160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                              </a:t>
            </a:r>
            <a:r>
              <a:rPr lang="fr-FR" b="1" u="sng" dirty="0">
                <a:solidFill>
                  <a:srgbClr val="00B0F0"/>
                </a:solidFill>
              </a:rPr>
              <a:t>Biologie: </a:t>
            </a:r>
          </a:p>
          <a:p>
            <a:r>
              <a:rPr lang="fr-FR" sz="3300" b="1" dirty="0"/>
              <a:t>Créatinine sérique: 300µmol/l</a:t>
            </a:r>
          </a:p>
          <a:p>
            <a:r>
              <a:rPr lang="fr-FR" sz="3300" b="1" dirty="0"/>
              <a:t>Urée sérique: 40mmol/l</a:t>
            </a:r>
          </a:p>
          <a:p>
            <a:r>
              <a:rPr lang="fr-FR" sz="3300" b="1" dirty="0"/>
              <a:t>NFS: Hb: 8g/dl, GB: 3500/mm3, plaquettes: 120000/mm3</a:t>
            </a:r>
          </a:p>
          <a:p>
            <a:r>
              <a:rPr lang="fr-FR" sz="3300" b="1" dirty="0"/>
              <a:t>VS: 150mm H1, CRP: 20mg/l</a:t>
            </a:r>
          </a:p>
          <a:p>
            <a:r>
              <a:rPr lang="fr-FR" sz="3300" b="1" dirty="0"/>
              <a:t>Calcémie: 3mmol/l</a:t>
            </a:r>
          </a:p>
          <a:p>
            <a:r>
              <a:rPr lang="fr-FR" sz="3300" b="1" dirty="0"/>
              <a:t>Phosphatémie: 1,2mmol/l</a:t>
            </a:r>
          </a:p>
          <a:p>
            <a:r>
              <a:rPr lang="fr-FR" sz="3300" b="1" dirty="0"/>
              <a:t>Natrémie: 135mmol/l, Kaliémie: 5mmol/l, Chlorémie: 105mmol/l</a:t>
            </a:r>
          </a:p>
          <a:p>
            <a:r>
              <a:rPr lang="fr-FR" sz="3300" b="1" dirty="0"/>
              <a:t>Glycémie: 6mmol/l</a:t>
            </a:r>
          </a:p>
          <a:p>
            <a:r>
              <a:rPr lang="fr-FR" sz="3300" b="1" dirty="0"/>
              <a:t>Albuminémie: 40g/l, Protidémie: 100g/l</a:t>
            </a:r>
          </a:p>
          <a:p>
            <a:r>
              <a:rPr lang="fr-FR" sz="3300" b="1" dirty="0"/>
              <a:t>Protéinurie : 4g/24h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986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="" xmlns:a16="http://schemas.microsoft.com/office/drawing/2014/main" id="{964008FF-6A38-4419-9AD7-B30A11DC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RESUMONS LA SITUATION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DAD3A552-EA2E-4EEF-BF25-CFD47C13C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43818"/>
            <a:ext cx="12191999" cy="5495927"/>
          </a:xfrm>
        </p:spPr>
        <p:txBody>
          <a:bodyPr/>
          <a:lstStyle/>
          <a:p>
            <a:r>
              <a:rPr lang="fr-FR" b="1" dirty="0"/>
              <a:t>Altération de l’état général</a:t>
            </a:r>
          </a:p>
          <a:p>
            <a:r>
              <a:rPr lang="fr-FR" b="1" dirty="0"/>
              <a:t>Douleur rachidienne</a:t>
            </a:r>
          </a:p>
          <a:p>
            <a:r>
              <a:rPr lang="fr-FR" b="1" dirty="0"/>
              <a:t>Syndrome </a:t>
            </a:r>
            <a:r>
              <a:rPr lang="fr-FR" b="1" dirty="0" err="1"/>
              <a:t>polyuro-polydepsique</a:t>
            </a:r>
            <a:endParaRPr lang="fr-FR" b="1" dirty="0"/>
          </a:p>
          <a:p>
            <a:r>
              <a:rPr lang="fr-FR" b="1" dirty="0"/>
              <a:t>Signes de déshydratation extra cellulaire: pli cutané, hypotension orthostatique</a:t>
            </a:r>
          </a:p>
          <a:p>
            <a:r>
              <a:rPr lang="fr-FR" b="1" dirty="0"/>
              <a:t>Insuffisance rénale aigue</a:t>
            </a:r>
          </a:p>
          <a:p>
            <a:r>
              <a:rPr lang="fr-FR" b="1" dirty="0"/>
              <a:t>Syndrome inflammatoire biologique</a:t>
            </a:r>
          </a:p>
          <a:p>
            <a:r>
              <a:rPr lang="fr-FR" b="1" dirty="0"/>
              <a:t>Anémie, leucopénie, thrombopénie: pancytopénie</a:t>
            </a:r>
          </a:p>
          <a:p>
            <a:r>
              <a:rPr lang="fr-FR" b="1" dirty="0"/>
              <a:t>Hypercalcémie</a:t>
            </a:r>
          </a:p>
          <a:p>
            <a:r>
              <a:rPr lang="fr-FR" b="1" dirty="0"/>
              <a:t>Phosphatémie normale</a:t>
            </a:r>
          </a:p>
          <a:p>
            <a:r>
              <a:rPr lang="fr-FR" b="1" dirty="0"/>
              <a:t>Protéinurie absente à la BU et présente au dosage pondéral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705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8169FE-8E1D-4BFB-81BF-D3BB0A2C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Tassement vertébral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802183D6-D92B-42B2-AC96-758ABB170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199" y="1690688"/>
            <a:ext cx="4324815" cy="48093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1A3F9A5-36AE-4868-83E2-25E342BB2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64" y="1726592"/>
            <a:ext cx="4845132" cy="4876800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="" xmlns:a16="http://schemas.microsoft.com/office/drawing/2014/main" id="{666C321B-2369-4A0A-AFAE-D67466497FC8}"/>
              </a:ext>
            </a:extLst>
          </p:cNvPr>
          <p:cNvSpPr/>
          <p:nvPr/>
        </p:nvSpPr>
        <p:spPr>
          <a:xfrm>
            <a:off x="6177775" y="4839629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="" xmlns:a16="http://schemas.microsoft.com/office/drawing/2014/main" id="{81227555-90A6-443B-B406-AC2327DA3CD0}"/>
              </a:ext>
            </a:extLst>
          </p:cNvPr>
          <p:cNvSpPr/>
          <p:nvPr/>
        </p:nvSpPr>
        <p:spPr>
          <a:xfrm rot="10800000">
            <a:off x="3501484" y="3429000"/>
            <a:ext cx="978408" cy="4237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="" xmlns:a16="http://schemas.microsoft.com/office/drawing/2014/main" id="{EB7D971A-77D3-4108-8356-CDC19033BEB0}"/>
              </a:ext>
            </a:extLst>
          </p:cNvPr>
          <p:cNvSpPr/>
          <p:nvPr/>
        </p:nvSpPr>
        <p:spPr>
          <a:xfrm>
            <a:off x="6666979" y="294436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7369A44C-797B-4075-A5A1-04FC4C3D423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81425" y="88493"/>
            <a:ext cx="1516566" cy="1148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59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D0BD50-9758-473D-96F3-55DCA147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4385066"/>
            <a:ext cx="12192002" cy="1317643"/>
          </a:xfrm>
        </p:spPr>
        <p:txBody>
          <a:bodyPr anchor="b" bIns="45720" lIns="91440" rIns="91440" rtlCol="0" tIns="45720" vert="horz">
            <a:normAutofit/>
          </a:bodyPr>
          <a:lstStyle/>
          <a:p>
            <a:pPr algn="ctr"/>
            <a:r>
              <a:rPr b="1" dirty="0" kern="1200" lang="en-US" sz="4800">
                <a:solidFill>
                  <a:srgbClr val="00B0F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Radio du </a:t>
            </a:r>
            <a:r>
              <a:rPr b="1" dirty="0" err="1" kern="1200" lang="en-US" sz="4800">
                <a:solidFill>
                  <a:srgbClr val="00B0F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crâne</a:t>
            </a:r>
            <a:r>
              <a:rPr b="1" dirty="0" kern="1200" lang="en-US" sz="4800">
                <a:solidFill>
                  <a:srgbClr val="00B0F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b="1" dirty="0" err="1" kern="1200" lang="en-US" sz="4800">
                <a:solidFill>
                  <a:srgbClr val="00B0F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profil</a:t>
            </a:r>
            <a:r>
              <a:rPr b="1" dirty="0" kern="1200" lang="en-US" sz="4800">
                <a:solidFill>
                  <a:srgbClr val="00B0F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: </a:t>
            </a:r>
            <a:r>
              <a:rPr b="1" dirty="0" err="1" kern="1200" lang="en-US" sz="4800">
                <a:solidFill>
                  <a:srgbClr val="00B0F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géodes</a:t>
            </a:r>
            <a:r>
              <a:rPr b="1" dirty="0" kern="1200" lang="en-US" sz="4800">
                <a:solidFill>
                  <a:srgbClr val="00B0F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à </a:t>
            </a:r>
            <a:r>
              <a:rPr b="1" dirty="0" err="1" kern="1200" lang="en-US" sz="4800">
                <a:solidFill>
                  <a:srgbClr val="00B0F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l’emporte</a:t>
            </a:r>
            <a:r>
              <a:rPr b="1" dirty="0" kern="1200" lang="en-US" sz="4800">
                <a:solidFill>
                  <a:srgbClr val="00B0F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pièce</a:t>
            </a:r>
          </a:p>
        </p:txBody>
      </p:sp>
      <p:pic>
        <p:nvPicPr>
          <p:cNvPr descr="Une image contenant nature&#10;&#10;Description générée automatiquement" id="5" name="Image 4">
            <a:extLst>
              <a:ext uri="{FF2B5EF4-FFF2-40B4-BE49-F238E27FC236}">
                <a16:creationId xmlns:a16="http://schemas.microsoft.com/office/drawing/2014/main" xmlns="" id="{9B3DDECD-D488-4895-876C-94DFEF17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33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descr="Une image contenant texte&#10;&#10;Description générée automatiquement" id="4" name="Espace réservé du contenu 3">
            <a:extLst>
              <a:ext uri="{FF2B5EF4-FFF2-40B4-BE49-F238E27FC236}">
                <a16:creationId xmlns:a16="http://schemas.microsoft.com/office/drawing/2014/main" xmlns="" id="{BBF8B8AF-9281-4759-BFA8-8D92059D4102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3"/>
          <a:srcRect b="4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3109010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E7C3B9E-7559-4881-A9ED-EBDBA474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Electrophorèse des protides plasmatiques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324EE660-A9FC-4C00-B228-BEF0C86E3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44" y="2163337"/>
            <a:ext cx="5408341" cy="36687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DAE64DF-ABEA-4D7A-8785-C150585EE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81" y="1163782"/>
            <a:ext cx="5400675" cy="5694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01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4D2DA0-1918-4ECD-99A4-D03967DF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FACTEURS DE RISQUE DE L’IRA CHEZ LES SUJETS AGES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174E61C8-C218-451A-B025-7FAC36C5C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225" y="1523516"/>
            <a:ext cx="7829550" cy="4219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FF93F3E-CDAC-470C-8D58-6CD0E2FC3ECA}"/>
              </a:ext>
            </a:extLst>
          </p:cNvPr>
          <p:cNvSpPr/>
          <p:nvPr/>
        </p:nvSpPr>
        <p:spPr>
          <a:xfrm>
            <a:off x="5054930" y="61110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i="1" dirty="0">
                <a:solidFill>
                  <a:srgbClr val="00B0F0"/>
                </a:solidFill>
              </a:rPr>
              <a:t>Pediatric Nephrology 2021</a:t>
            </a:r>
          </a:p>
          <a:p>
            <a:r>
              <a:rPr lang="pt-BR" b="1" i="1" dirty="0">
                <a:solidFill>
                  <a:srgbClr val="00B0F0"/>
                </a:solidFill>
              </a:rPr>
              <a:t>https://doi.org/10.1007/s00467-020-04849-0</a:t>
            </a:r>
            <a:endParaRPr lang="fr-FR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8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>
            <a:extLst>
              <a:ext uri="{FF2B5EF4-FFF2-40B4-BE49-F238E27FC236}">
                <a16:creationId xmlns="" xmlns:a16="http://schemas.microsoft.com/office/drawing/2014/main" id="{5F320D1E-3467-48D9-94C0-4E995C8CD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0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 b="1" i="1" dirty="0">
                <a:solidFill>
                  <a:srgbClr val="00B0F0"/>
                </a:solidFill>
              </a:rPr>
              <a:t>IRA (Classification)</a:t>
            </a:r>
          </a:p>
        </p:txBody>
      </p:sp>
      <p:sp>
        <p:nvSpPr>
          <p:cNvPr id="55299" name="Text Box 4">
            <a:extLst>
              <a:ext uri="{FF2B5EF4-FFF2-40B4-BE49-F238E27FC236}">
                <a16:creationId xmlns="" xmlns:a16="http://schemas.microsoft.com/office/drawing/2014/main" id="{F2347DDE-B76C-42E9-9571-94B0F8E8D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16764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 dirty="0"/>
              <a:t>Pré-rénale ou fonctionnelle</a:t>
            </a:r>
          </a:p>
        </p:txBody>
      </p:sp>
      <p:sp>
        <p:nvSpPr>
          <p:cNvPr id="55300" name="Text Box 5">
            <a:extLst>
              <a:ext uri="{FF2B5EF4-FFF2-40B4-BE49-F238E27FC236}">
                <a16:creationId xmlns="" xmlns:a16="http://schemas.microsoft.com/office/drawing/2014/main" id="{A001DDE4-23D3-4A8F-8272-6357813E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85801"/>
            <a:ext cx="24384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IRA  parenchymateuse</a:t>
            </a:r>
          </a:p>
        </p:txBody>
      </p:sp>
      <p:sp>
        <p:nvSpPr>
          <p:cNvPr id="55301" name="Text Box 6">
            <a:extLst>
              <a:ext uri="{FF2B5EF4-FFF2-40B4-BE49-F238E27FC236}">
                <a16:creationId xmlns="" xmlns:a16="http://schemas.microsoft.com/office/drawing/2014/main" id="{793E089A-4297-416E-8963-76E626D0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09601"/>
            <a:ext cx="2667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Post-rénale (obstructive)</a:t>
            </a:r>
          </a:p>
        </p:txBody>
      </p:sp>
      <p:sp>
        <p:nvSpPr>
          <p:cNvPr id="55302" name="Line 8">
            <a:extLst>
              <a:ext uri="{FF2B5EF4-FFF2-40B4-BE49-F238E27FC236}">
                <a16:creationId xmlns="" xmlns:a16="http://schemas.microsoft.com/office/drawing/2014/main" id="{D9F31299-3125-40F6-B757-992F4A03C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048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03" name="Line 9">
            <a:extLst>
              <a:ext uri="{FF2B5EF4-FFF2-40B4-BE49-F238E27FC236}">
                <a16:creationId xmlns="" xmlns:a16="http://schemas.microsoft.com/office/drawing/2014/main" id="{A017606F-06E9-455B-A864-DFAFAE667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0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04" name="Line 10">
            <a:extLst>
              <a:ext uri="{FF2B5EF4-FFF2-40B4-BE49-F238E27FC236}">
                <a16:creationId xmlns="" xmlns:a16="http://schemas.microsoft.com/office/drawing/2014/main" id="{48906E21-B823-40DC-A46B-D8F5BFAE5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04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05" name="Line 11">
            <a:extLst>
              <a:ext uri="{FF2B5EF4-FFF2-40B4-BE49-F238E27FC236}">
                <a16:creationId xmlns="" xmlns:a16="http://schemas.microsoft.com/office/drawing/2014/main" id="{01A30DD3-3CCF-4912-ACC3-2851EAD80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04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06" name="Line 13">
            <a:extLst>
              <a:ext uri="{FF2B5EF4-FFF2-40B4-BE49-F238E27FC236}">
                <a16:creationId xmlns="" xmlns:a16="http://schemas.microsoft.com/office/drawing/2014/main" id="{0963AAD7-ACF0-400D-807A-D004393F4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07" name="Text Box 14">
            <a:extLst>
              <a:ext uri="{FF2B5EF4-FFF2-40B4-BE49-F238E27FC236}">
                <a16:creationId xmlns="" xmlns:a16="http://schemas.microsoft.com/office/drawing/2014/main" id="{66B8FD73-F133-4340-A9E7-0C6B677D7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24001"/>
            <a:ext cx="12954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Vasculaire</a:t>
            </a:r>
          </a:p>
        </p:txBody>
      </p:sp>
      <p:sp>
        <p:nvSpPr>
          <p:cNvPr id="55308" name="Text Box 15">
            <a:extLst>
              <a:ext uri="{FF2B5EF4-FFF2-40B4-BE49-F238E27FC236}">
                <a16:creationId xmlns="" xmlns:a16="http://schemas.microsoft.com/office/drawing/2014/main" id="{51A95F42-7D01-4DA9-9D4C-8F3244061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524001"/>
            <a:ext cx="8382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NGA</a:t>
            </a:r>
          </a:p>
        </p:txBody>
      </p:sp>
      <p:sp>
        <p:nvSpPr>
          <p:cNvPr id="55309" name="Text Box 16">
            <a:extLst>
              <a:ext uri="{FF2B5EF4-FFF2-40B4-BE49-F238E27FC236}">
                <a16:creationId xmlns="" xmlns:a16="http://schemas.microsoft.com/office/drawing/2014/main" id="{218C3522-51D1-405D-9288-45E0B4DF2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524001"/>
            <a:ext cx="609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NIA</a:t>
            </a:r>
          </a:p>
        </p:txBody>
      </p:sp>
      <p:sp>
        <p:nvSpPr>
          <p:cNvPr id="55310" name="Text Box 17">
            <a:extLst>
              <a:ext uri="{FF2B5EF4-FFF2-40B4-BE49-F238E27FC236}">
                <a16:creationId xmlns="" xmlns:a16="http://schemas.microsoft.com/office/drawing/2014/main" id="{C0EC8E93-8928-4494-BC5B-2C45A343E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447801"/>
            <a:ext cx="9144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NTA</a:t>
            </a:r>
          </a:p>
        </p:txBody>
      </p:sp>
      <p:sp>
        <p:nvSpPr>
          <p:cNvPr id="55311" name="Line 18">
            <a:extLst>
              <a:ext uri="{FF2B5EF4-FFF2-40B4-BE49-F238E27FC236}">
                <a16:creationId xmlns="" xmlns:a16="http://schemas.microsoft.com/office/drawing/2014/main" id="{591E0ACA-B7FE-41A4-B5CE-C8E5571FD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99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12" name="Line 19">
            <a:extLst>
              <a:ext uri="{FF2B5EF4-FFF2-40B4-BE49-F238E27FC236}">
                <a16:creationId xmlns="" xmlns:a16="http://schemas.microsoft.com/office/drawing/2014/main" id="{125608B2-F46E-4DF3-A384-A8F5F1A8D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29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13" name="Line 20">
            <a:extLst>
              <a:ext uri="{FF2B5EF4-FFF2-40B4-BE49-F238E27FC236}">
                <a16:creationId xmlns="" xmlns:a16="http://schemas.microsoft.com/office/drawing/2014/main" id="{E342759F-C6B1-418E-B5F9-74B5A67F8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14" name="Line 21">
            <a:extLst>
              <a:ext uri="{FF2B5EF4-FFF2-40B4-BE49-F238E27FC236}">
                <a16:creationId xmlns="" xmlns:a16="http://schemas.microsoft.com/office/drawing/2014/main" id="{2DCEA193-328C-4AE0-8982-8189A51149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129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15" name="Line 24">
            <a:extLst>
              <a:ext uri="{FF2B5EF4-FFF2-40B4-BE49-F238E27FC236}">
                <a16:creationId xmlns="" xmlns:a16="http://schemas.microsoft.com/office/drawing/2014/main" id="{DE7E5BD5-9451-4D4D-9625-794AD2BFE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16" name="Line 25">
            <a:extLst>
              <a:ext uri="{FF2B5EF4-FFF2-40B4-BE49-F238E27FC236}">
                <a16:creationId xmlns="" xmlns:a16="http://schemas.microsoft.com/office/drawing/2014/main" id="{EAC12F8B-0B72-459A-B994-73BB4B131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828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17" name="Text Box 26">
            <a:extLst>
              <a:ext uri="{FF2B5EF4-FFF2-40B4-BE49-F238E27FC236}">
                <a16:creationId xmlns="" xmlns:a16="http://schemas.microsoft.com/office/drawing/2014/main" id="{55CAAB11-7E30-439A-AFC3-A547EDA26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3505201"/>
            <a:ext cx="14478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ischémique</a:t>
            </a:r>
          </a:p>
        </p:txBody>
      </p:sp>
      <p:sp>
        <p:nvSpPr>
          <p:cNvPr id="55318" name="Text Box 27">
            <a:extLst>
              <a:ext uri="{FF2B5EF4-FFF2-40B4-BE49-F238E27FC236}">
                <a16:creationId xmlns="" xmlns:a16="http://schemas.microsoft.com/office/drawing/2014/main" id="{59F76D07-7A7C-4806-8AB4-F393CFA19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505201"/>
            <a:ext cx="16764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néphrotoxique</a:t>
            </a:r>
          </a:p>
        </p:txBody>
      </p:sp>
      <p:sp>
        <p:nvSpPr>
          <p:cNvPr id="55319" name="Line 28">
            <a:extLst>
              <a:ext uri="{FF2B5EF4-FFF2-40B4-BE49-F238E27FC236}">
                <a16:creationId xmlns="" xmlns:a16="http://schemas.microsoft.com/office/drawing/2014/main" id="{C663CD36-70F3-4244-BAC5-BCA291035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124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20" name="Line 29">
            <a:extLst>
              <a:ext uri="{FF2B5EF4-FFF2-40B4-BE49-F238E27FC236}">
                <a16:creationId xmlns="" xmlns:a16="http://schemas.microsoft.com/office/drawing/2014/main" id="{F99EFFFB-D5C2-4A8F-B9C5-60CEAE036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124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21" name="Line 30">
            <a:extLst>
              <a:ext uri="{FF2B5EF4-FFF2-40B4-BE49-F238E27FC236}">
                <a16:creationId xmlns="" xmlns:a16="http://schemas.microsoft.com/office/drawing/2014/main" id="{BE5873CC-1FF7-4AB6-87A9-942AF6212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3124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22" name="Line 31">
            <a:extLst>
              <a:ext uri="{FF2B5EF4-FFF2-40B4-BE49-F238E27FC236}">
                <a16:creationId xmlns="" xmlns:a16="http://schemas.microsoft.com/office/drawing/2014/main" id="{C25C91B1-B726-4F16-A539-78504263E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23" name="Line 32">
            <a:extLst>
              <a:ext uri="{FF2B5EF4-FFF2-40B4-BE49-F238E27FC236}">
                <a16:creationId xmlns="" xmlns:a16="http://schemas.microsoft.com/office/drawing/2014/main" id="{0C68F095-6419-49C7-9AA0-179EDFB18D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4343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24" name="Line 33">
            <a:extLst>
              <a:ext uri="{FF2B5EF4-FFF2-40B4-BE49-F238E27FC236}">
                <a16:creationId xmlns="" xmlns:a16="http://schemas.microsoft.com/office/drawing/2014/main" id="{DE7524EC-B558-4E14-A383-6B8D00D65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4343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25" name="Line 34">
            <a:extLst>
              <a:ext uri="{FF2B5EF4-FFF2-40B4-BE49-F238E27FC236}">
                <a16:creationId xmlns="" xmlns:a16="http://schemas.microsoft.com/office/drawing/2014/main" id="{56FA57CC-6DCE-4694-8B6A-9715A685F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5326" name="Text Box 35">
            <a:extLst>
              <a:ext uri="{FF2B5EF4-FFF2-40B4-BE49-F238E27FC236}">
                <a16:creationId xmlns="" xmlns:a16="http://schemas.microsoft.com/office/drawing/2014/main" id="{97009FFE-E333-4FEC-9679-E9EC2391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00601"/>
            <a:ext cx="10668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Exogène</a:t>
            </a:r>
          </a:p>
        </p:txBody>
      </p:sp>
      <p:sp>
        <p:nvSpPr>
          <p:cNvPr id="55327" name="Text Box 36">
            <a:extLst>
              <a:ext uri="{FF2B5EF4-FFF2-40B4-BE49-F238E27FC236}">
                <a16:creationId xmlns="" xmlns:a16="http://schemas.microsoft.com/office/drawing/2014/main" id="{4220EAA0-09CA-480F-BE53-C882CE41C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724401"/>
            <a:ext cx="12954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Endogène</a:t>
            </a:r>
          </a:p>
        </p:txBody>
      </p:sp>
      <p:sp>
        <p:nvSpPr>
          <p:cNvPr id="55328" name="Text Box 37">
            <a:extLst>
              <a:ext uri="{FF2B5EF4-FFF2-40B4-BE49-F238E27FC236}">
                <a16:creationId xmlns="" xmlns:a16="http://schemas.microsoft.com/office/drawing/2014/main" id="{0045648B-B681-4E6F-95B4-669325B33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562600"/>
            <a:ext cx="2286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fr-FR" altLang="fr-FR" sz="1600"/>
              <a:t> ATB (Aminosides)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fr-FR" altLang="fr-FR" sz="1600"/>
              <a:t> PCI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fr-FR" altLang="fr-FR" sz="1600"/>
              <a:t> Cisplastine</a:t>
            </a:r>
          </a:p>
        </p:txBody>
      </p:sp>
      <p:sp>
        <p:nvSpPr>
          <p:cNvPr id="55329" name="Text Box 38">
            <a:extLst>
              <a:ext uri="{FF2B5EF4-FFF2-40B4-BE49-F238E27FC236}">
                <a16:creationId xmlns="" xmlns:a16="http://schemas.microsoft.com/office/drawing/2014/main" id="{560A005E-B7C2-4FF2-9B5A-5EACE8545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421314"/>
            <a:ext cx="22860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 dirty="0"/>
              <a:t>- Pigments </a:t>
            </a:r>
            <a:r>
              <a:rPr lang="fr-FR" altLang="fr-FR" sz="1600" dirty="0" err="1"/>
              <a:t>intratubulaires</a:t>
            </a:r>
            <a:r>
              <a:rPr lang="fr-FR" altLang="fr-FR" sz="1600" dirty="0"/>
              <a:t> (Hb, myoglobine)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1600" b="1" dirty="0">
                <a:solidFill>
                  <a:srgbClr val="FF0000"/>
                </a:solidFill>
              </a:rPr>
              <a:t>- protéines intra-tubulaires (Myélome)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35204BD-D121-4509-AA24-FD12167C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LE DIAGNOSTIC DU MYÉLOME MULTIPLE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A998AE7C-F268-42BC-B59E-3386A6012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615" y="1025912"/>
            <a:ext cx="8263053" cy="5586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21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8323ED2-466A-44F7-8207-EA627EE9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332685E-41C3-4258-81E4-A5B5BC0A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0020"/>
            <a:ext cx="12192000" cy="5307979"/>
          </a:xfrm>
        </p:spPr>
        <p:txBody>
          <a:bodyPr/>
          <a:lstStyle/>
          <a:p>
            <a:r>
              <a:rPr lang="fr-FR" b="1" dirty="0"/>
              <a:t>L’IRA est un motif d’hospitalisation fréquent chez la personne âgée </a:t>
            </a:r>
          </a:p>
          <a:p>
            <a:r>
              <a:rPr lang="fr-FR" b="1" dirty="0"/>
              <a:t>L’IRA chez les sujets âgés est associée à une </a:t>
            </a:r>
            <a:r>
              <a:rPr lang="fr-FR" b="1" dirty="0" err="1"/>
              <a:t>morbi-mortalité</a:t>
            </a:r>
            <a:r>
              <a:rPr lang="fr-FR" b="1" dirty="0"/>
              <a:t> accrue. </a:t>
            </a:r>
          </a:p>
          <a:p>
            <a:r>
              <a:rPr lang="fr-FR" b="1" dirty="0"/>
              <a:t>L’incidence de l’IRA chez les sujets âgés s’explique par:</a:t>
            </a:r>
          </a:p>
          <a:p>
            <a:pPr lvl="1"/>
            <a:r>
              <a:rPr lang="fr-FR" b="1" dirty="0"/>
              <a:t>les modifications anatomiques et structurelles du rein liées au vieillissement</a:t>
            </a:r>
          </a:p>
          <a:p>
            <a:pPr lvl="1"/>
            <a:r>
              <a:rPr lang="fr-FR" b="1" dirty="0"/>
              <a:t>les pathologies chroniques sous-jacentes</a:t>
            </a:r>
          </a:p>
          <a:p>
            <a:pPr lvl="1"/>
            <a:r>
              <a:rPr lang="fr-FR" b="1" dirty="0"/>
              <a:t>la polymédication</a:t>
            </a:r>
          </a:p>
          <a:p>
            <a:r>
              <a:rPr lang="fr-FR" b="1" dirty="0"/>
              <a:t>Les causes de l’IRA ne sont pas différentes de celles des sujets jeunes mais leur répartition présente certaines spécificités.</a:t>
            </a:r>
          </a:p>
          <a:p>
            <a:r>
              <a:rPr lang="fr-FR" b="1" dirty="0"/>
              <a:t>Iatrogénie : cause majeure d’IRA chez les sujets âgés</a:t>
            </a:r>
          </a:p>
          <a:p>
            <a:r>
              <a:rPr lang="fr-FR" b="1" dirty="0"/>
              <a:t>Prévention+++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45A1CC9-78C0-46E6-B847-27E1A5F7B7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1468" y="345381"/>
            <a:ext cx="1774785" cy="2184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26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Prévention de l’IRA du sujet âgé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024035" y="6357958"/>
            <a:ext cx="8735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00B0F0"/>
                </a:solidFill>
              </a:rPr>
              <a:t> Insuffisance rénale aigüe du sujet âgé. EMC Néphrologie. 18-059-X-10, 2009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8348" y="1071546"/>
            <a:ext cx="79296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38348" y="1071546"/>
            <a:ext cx="7929618" cy="500066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2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4D2DA0-1918-4ECD-99A4-D03967DF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FACTEURS DE RISQUE DE L’IRA CHEZ LES SUJETS AGES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174E61C8-C218-451A-B025-7FAC36C5C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225" y="1523516"/>
            <a:ext cx="7829550" cy="4219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FF93F3E-CDAC-470C-8D58-6CD0E2FC3ECA}"/>
              </a:ext>
            </a:extLst>
          </p:cNvPr>
          <p:cNvSpPr/>
          <p:nvPr/>
        </p:nvSpPr>
        <p:spPr>
          <a:xfrm>
            <a:off x="5054930" y="61110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i="1" dirty="0">
                <a:solidFill>
                  <a:srgbClr val="00B0F0"/>
                </a:solidFill>
              </a:rPr>
              <a:t>Pediatric Nephrology 2021</a:t>
            </a:r>
          </a:p>
          <a:p>
            <a:r>
              <a:rPr lang="pt-BR" b="1" i="1" dirty="0">
                <a:solidFill>
                  <a:srgbClr val="00B0F0"/>
                </a:solidFill>
              </a:rPr>
              <a:t>https://doi.org/10.1007/s00467-020-04849-0</a:t>
            </a:r>
            <a:endParaRPr lang="fr-FR" b="1" i="1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59756F3-DA6F-40EF-92BA-084717672F5D}"/>
              </a:ext>
            </a:extLst>
          </p:cNvPr>
          <p:cNvSpPr/>
          <p:nvPr/>
        </p:nvSpPr>
        <p:spPr>
          <a:xfrm>
            <a:off x="7939668" y="2966224"/>
            <a:ext cx="1929161" cy="25090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632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Le vieillissement: perte progressive des capacités physiologiques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8" y="1272868"/>
            <a:ext cx="11206974" cy="53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EC7CE00A-B68C-484D-912B-5B34A26A1F88}"/>
              </a:ext>
            </a:extLst>
          </p:cNvPr>
          <p:cNvCxnSpPr/>
          <p:nvPr/>
        </p:nvCxnSpPr>
        <p:spPr>
          <a:xfrm>
            <a:off x="7047571" y="3691054"/>
            <a:ext cx="415940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523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Modifications morphologiques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288644" cy="5415805"/>
          </a:xfrm>
        </p:spPr>
        <p:txBody>
          <a:bodyPr>
            <a:normAutofit/>
          </a:bodyPr>
          <a:lstStyle/>
          <a:p>
            <a:r>
              <a:rPr lang="fr-FR" dirty="0"/>
              <a:t>Vieillissement: réduction de la taille (20-30 %) et du volume du rein (40 %) essentiellement aux dépens du cortex </a:t>
            </a:r>
            <a:r>
              <a:rPr lang="fr-FR" sz="2000" b="1" dirty="0">
                <a:solidFill>
                  <a:srgbClr val="00B0F0"/>
                </a:solidFill>
              </a:rPr>
              <a:t>(</a:t>
            </a:r>
            <a:r>
              <a:rPr lang="de-DE" sz="2000" b="1" i="1" dirty="0">
                <a:solidFill>
                  <a:srgbClr val="00B0F0"/>
                </a:solidFill>
              </a:rPr>
              <a:t>Am J Roentgenol</a:t>
            </a:r>
            <a:r>
              <a:rPr lang="de-DE" sz="2000" b="1" dirty="0">
                <a:solidFill>
                  <a:srgbClr val="00B0F0"/>
                </a:solidFill>
              </a:rPr>
              <a:t> 1993 ;  160 : 83-86)</a:t>
            </a:r>
          </a:p>
          <a:p>
            <a:r>
              <a:rPr lang="fr-FR" dirty="0"/>
              <a:t>La diminution de la taille est liée à la disparition des glomérules (une ischémie progressive par oblitération des capillaires). Cette réduction néphronique peut atteindre 30 % des glomérules à 80 ans </a:t>
            </a:r>
            <a:r>
              <a:rPr lang="fr-FR" sz="2000" b="1" dirty="0">
                <a:solidFill>
                  <a:srgbClr val="00B0F0"/>
                </a:solidFill>
              </a:rPr>
              <a:t>(</a:t>
            </a:r>
            <a:r>
              <a:rPr lang="en-US" sz="2000" b="1" i="1" dirty="0" err="1">
                <a:solidFill>
                  <a:srgbClr val="00B0F0"/>
                </a:solidFill>
              </a:rPr>
              <a:t>Virchows</a:t>
            </a:r>
            <a:r>
              <a:rPr lang="en-US" sz="2000" b="1" i="1" dirty="0">
                <a:solidFill>
                  <a:srgbClr val="00B0F0"/>
                </a:solidFill>
              </a:rPr>
              <a:t> Arch A </a:t>
            </a:r>
            <a:r>
              <a:rPr lang="en-US" sz="2000" b="1" i="1" dirty="0" err="1">
                <a:solidFill>
                  <a:srgbClr val="00B0F0"/>
                </a:solidFill>
              </a:rPr>
              <a:t>Pathol</a:t>
            </a:r>
            <a:r>
              <a:rPr lang="en-US" sz="2000" b="1" i="1" dirty="0">
                <a:solidFill>
                  <a:srgbClr val="00B0F0"/>
                </a:solidFill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</a:rPr>
              <a:t>Anat</a:t>
            </a:r>
            <a:r>
              <a:rPr lang="en-US" sz="2000" b="1" i="1" dirty="0">
                <a:solidFill>
                  <a:srgbClr val="00B0F0"/>
                </a:solidFill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</a:rPr>
              <a:t>Histol</a:t>
            </a:r>
            <a:r>
              <a:rPr lang="en-US" sz="2000" b="1" dirty="0">
                <a:solidFill>
                  <a:srgbClr val="00B0F0"/>
                </a:solidFill>
              </a:rPr>
              <a:t> 1980 ;  387 : 271-277) </a:t>
            </a:r>
          </a:p>
          <a:p>
            <a:r>
              <a:rPr lang="fr-FR" dirty="0"/>
              <a:t>Les tubules se raréfient également, entraînant des altérations fonctionnelles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041D61D-B3BD-447A-9226-5B9C3FF35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01" y="4413921"/>
            <a:ext cx="3078747" cy="21195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848EBFA-1B11-456B-B8FE-AC5B2A764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70" y="3998284"/>
            <a:ext cx="4182218" cy="25351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9C16386E-914B-40F5-A16C-F229E94D9726}"/>
              </a:ext>
            </a:extLst>
          </p:cNvPr>
          <p:cNvSpPr txBox="1">
            <a:spLocks/>
          </p:cNvSpPr>
          <p:nvPr/>
        </p:nvSpPr>
        <p:spPr>
          <a:xfrm>
            <a:off x="814040" y="3998284"/>
            <a:ext cx="2564780" cy="415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FF0000"/>
                </a:solidFill>
              </a:rPr>
              <a:t>Rein d’un sujet jeune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5568759-A440-4BBA-A416-4A476677440E}"/>
              </a:ext>
            </a:extLst>
          </p:cNvPr>
          <p:cNvSpPr/>
          <p:nvPr/>
        </p:nvSpPr>
        <p:spPr>
          <a:xfrm>
            <a:off x="814039" y="3998284"/>
            <a:ext cx="2564779" cy="3283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B62A7DA-AB73-4F75-89ED-6FAB8670CA6E}"/>
              </a:ext>
            </a:extLst>
          </p:cNvPr>
          <p:cNvSpPr/>
          <p:nvPr/>
        </p:nvSpPr>
        <p:spPr>
          <a:xfrm>
            <a:off x="7895063" y="3998284"/>
            <a:ext cx="2129883" cy="3283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87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="" xmlns:a16="http://schemas.microsoft.com/office/drawing/2014/main" id="{7E665492-EF18-4F85-A9B7-CD067559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Modifications morphologiques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6D537DE1-4147-4E62-BC5D-CECAFF74C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4496" y="2394990"/>
            <a:ext cx="5801784" cy="43513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42E64220-034C-45B9-B933-DC8691546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0" y="2394990"/>
            <a:ext cx="5534856" cy="43513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8ABC506E-DB64-4175-B180-12A547481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507" y="959005"/>
            <a:ext cx="2448108" cy="14359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DC648832-332F-4D8F-91FB-BDF1978C9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668" y="959005"/>
            <a:ext cx="1862253" cy="1435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9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1431</Words>
  <Application>Microsoft Office PowerPoint</Application>
  <PresentationFormat>Personnalisé</PresentationFormat>
  <Paragraphs>205</Paragraphs>
  <Slides>53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Thème Office</vt:lpstr>
      <vt:lpstr>INSUFFISANCES RENALES AIGUES (IRA) CHEZ LES SUJETS ÂGES</vt:lpstr>
      <vt:lpstr>Population tunisienne par tranche d’âge (25-03-2021)</vt:lpstr>
      <vt:lpstr>INCIDENCE DE L’IRA NECESSITANT LA DIALYSE PLUS IMPORTANTE CHEZ LES SUJETS AGES</vt:lpstr>
      <vt:lpstr>LA MORTALITE AUGMENTE AU COURS DE L’IRA CHEZ LES SUJETS AGES EN FONCTION DE LA CREATINININEMIE</vt:lpstr>
      <vt:lpstr>FACTEURS DE RISQUE DE L’IRA CHEZ LES SUJETS AGES</vt:lpstr>
      <vt:lpstr>FACTEURS DE RISQUE DE L’IRA CHEZ LES SUJETS AGES</vt:lpstr>
      <vt:lpstr>Le vieillissement: perte progressive des capacités physiologiques</vt:lpstr>
      <vt:lpstr>Modifications morphologiques</vt:lpstr>
      <vt:lpstr>Modifications morphologiques</vt:lpstr>
      <vt:lpstr>Modifications fonctionnelles</vt:lpstr>
      <vt:lpstr>Diapositive 11</vt:lpstr>
      <vt:lpstr>Diapositive 12</vt:lpstr>
      <vt:lpstr>FACTEURS DE RISQUE DE L’IRA CHEZ LES SUJETS AGES</vt:lpstr>
      <vt:lpstr>Modifications hémodynamiques</vt:lpstr>
      <vt:lpstr>FACTEURS DE RISQUE DE L’IRA CHEZ LES SUJETS AGES</vt:lpstr>
      <vt:lpstr>Polymédication</vt:lpstr>
      <vt:lpstr>Polymédication et sujet âgé</vt:lpstr>
      <vt:lpstr>LES TRAITEMENTS COURAMMENT PRESCRITS CHEZ LES SUJETS AGES IMPLIQUES DANS LA GENESE DE L’IRA</vt:lpstr>
      <vt:lpstr>FACTEURS DE RISQUE DE L’IRA CHEZ LES SUJETS AGES</vt:lpstr>
      <vt:lpstr>Diapositive 20</vt:lpstr>
      <vt:lpstr>FACTEURS DE RISQUE DE L’IRA CHEZ LES SUJETS AGES</vt:lpstr>
      <vt:lpstr>IRA : signes cliniques non spécifiques</vt:lpstr>
      <vt:lpstr>IRA : signes cliniques non spécifiques</vt:lpstr>
      <vt:lpstr>Diapositive 24</vt:lpstr>
      <vt:lpstr>CLASSIFICATION KDIGO DE L’IRA (2012)</vt:lpstr>
      <vt:lpstr>Diapositive 26</vt:lpstr>
      <vt:lpstr>Conduite diagnostique devant une insuffisance rénale aiguë chez le sujet âgé</vt:lpstr>
      <vt:lpstr> Indices plasmatiques et urinaires permettant de distinguer entre l’IRA F et l’IRA organique par nécrose tubulaire aigue</vt:lpstr>
      <vt:lpstr>Diagnostic syndromique des insuffisances rénales aiguës parenchymateuses</vt:lpstr>
      <vt:lpstr>IRA DU SUJET AGE : ETIOLOGIES</vt:lpstr>
      <vt:lpstr>Diapositive 31</vt:lpstr>
      <vt:lpstr>CAS CLINIQUE N°1</vt:lpstr>
      <vt:lpstr>CAS CLINIQUE N°1</vt:lpstr>
      <vt:lpstr> QUESTIONS </vt:lpstr>
      <vt:lpstr> QUESTIONS </vt:lpstr>
      <vt:lpstr>L’INSUFFISANCE RENALE EST-ELLE AIGUE OU CHRONIQUE?</vt:lpstr>
      <vt:lpstr> QUESTIONS </vt:lpstr>
      <vt:lpstr>MESSAGE IMPORTANT</vt:lpstr>
      <vt:lpstr>Principales causes d’IRA fonctionnelles</vt:lpstr>
      <vt:lpstr>IEC/ARA II inhibent la vasoconstriction de l’artériole efférente</vt:lpstr>
      <vt:lpstr>Les AINS inhibent la vasodilatation de l’artériole afférente</vt:lpstr>
      <vt:lpstr>LES BSRAA INHIBENT L’ALDOSTERONE</vt:lpstr>
      <vt:lpstr> QUESTIONS </vt:lpstr>
      <vt:lpstr>Prévention des IRA fonctionnelles médicamenteuses</vt:lpstr>
      <vt:lpstr>CAS CLINIQUE N°2</vt:lpstr>
      <vt:lpstr>RESUMONS LA SITUATION</vt:lpstr>
      <vt:lpstr>Tassement vertébral</vt:lpstr>
      <vt:lpstr>Radio du crâne profil : géodes à l’emporte pièce</vt:lpstr>
      <vt:lpstr>Electrophorèse des protides plasmatiques</vt:lpstr>
      <vt:lpstr>Diapositive 50</vt:lpstr>
      <vt:lpstr>LE DIAGNOSTIC DU MYÉLOME MULTIPLE</vt:lpstr>
      <vt:lpstr>CONCLUSION</vt:lpstr>
      <vt:lpstr>Prévention de l’IRA du sujet âgé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INSUFFISANCES RENALES AIGUES CHEZ LES SUJETS ÂGES</dc:title>
  <dc:creator>Ahmed LETAIEF</dc:creator>
  <cp:lastModifiedBy>AOUAM</cp:lastModifiedBy>
  <cp:revision>41</cp:revision>
  <dcterms:created xsi:type="dcterms:W3CDTF">2021-12-22T17:18:21Z</dcterms:created>
  <dcterms:modified xsi:type="dcterms:W3CDTF">2021-12-25T10:44:48Z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1279993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